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2192000" cy="6858000"/>
  <p:notesSz cx="12192000" cy="6858000"/>
  <p:embeddedFontLst>
    <p:embeddedFont>
      <p:font typeface="KCFEVI+Calibri-Light,Bold"/>
      <p:regular r:id="rId16"/>
    </p:embeddedFont>
    <p:embeddedFont>
      <p:font typeface="GCOLRE+Calibri-Light"/>
      <p:regular r:id="rId17"/>
    </p:embeddedFont>
    <p:embeddedFont>
      <p:font typeface="HQCQCG+TimesNewRomanPS-ItalicMT"/>
      <p:regular r:id="rId18"/>
    </p:embeddedFont>
    <p:embeddedFont>
      <p:font typeface="EOHLLU+TimesNewRomanPSMT"/>
      <p:regular r:id="rId19"/>
    </p:embeddedFont>
    <p:embeddedFont>
      <p:font typeface="SNMIGO+NotoSerifGeorgian-Regular"/>
      <p:regular r:id="rId20"/>
    </p:embeddedFont>
    <p:embeddedFont>
      <p:font typeface="CDPEKJ+NotoSerifGeorgian-Bold,Italic"/>
      <p:regular r:id="rId21"/>
    </p:embeddedFont>
    <p:embeddedFont>
      <p:font typeface="NRPPRF+TimesNewRomanPS-BoldItalicMT"/>
      <p:regular r:id="rId22"/>
    </p:embeddedFont>
    <p:embeddedFont>
      <p:font typeface="WLGMSD+Calibri-Light,BoldItalic"/>
      <p:regular r:id="rId23"/>
    </p:embeddedFont>
    <p:embeddedFont>
      <p:font typeface="MOQWAE+ArialMT"/>
      <p:regular r:id="rId24"/>
    </p:embeddedFont>
    <p:embeddedFont>
      <p:font typeface="SRWGHL+TimesNewRomanPS-BoldMT"/>
      <p:regular r:id="rId25"/>
    </p:embeddedFont>
    <p:embeddedFont>
      <p:font typeface="FOFQQJ+Calibri-Light,Italic"/>
      <p:regular r:id="rId26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font" Target="fonts/font1.fntdata" /><Relationship Id="rId17" Type="http://schemas.openxmlformats.org/officeDocument/2006/relationships/font" Target="fonts/font2.fntdata" /><Relationship Id="rId18" Type="http://schemas.openxmlformats.org/officeDocument/2006/relationships/font" Target="fonts/font3.fntdata" /><Relationship Id="rId19" Type="http://schemas.openxmlformats.org/officeDocument/2006/relationships/font" Target="fonts/font4.fntdata" /><Relationship Id="rId2" Type="http://schemas.openxmlformats.org/officeDocument/2006/relationships/tableStyles" Target="tableStyles.xml" /><Relationship Id="rId20" Type="http://schemas.openxmlformats.org/officeDocument/2006/relationships/font" Target="fonts/font5.fntdata" /><Relationship Id="rId21" Type="http://schemas.openxmlformats.org/officeDocument/2006/relationships/font" Target="fonts/font6.fntdata" /><Relationship Id="rId22" Type="http://schemas.openxmlformats.org/officeDocument/2006/relationships/font" Target="fonts/font7.fntdata" /><Relationship Id="rId23" Type="http://schemas.openxmlformats.org/officeDocument/2006/relationships/font" Target="fonts/font8.fntdata" /><Relationship Id="rId24" Type="http://schemas.openxmlformats.org/officeDocument/2006/relationships/font" Target="fonts/font9.fntdata" /><Relationship Id="rId25" Type="http://schemas.openxmlformats.org/officeDocument/2006/relationships/font" Target="fonts/font10.fntdata" /><Relationship Id="rId26" Type="http://schemas.openxmlformats.org/officeDocument/2006/relationships/font" Target="fonts/font11.fntdata" /><Relationship Id="rId3" Type="http://schemas.openxmlformats.org/officeDocument/2006/relationships/viewProps" Target="viewProps.xml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68287" y="2516161"/>
            <a:ext cx="11810224" cy="9975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66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000000"/>
                </a:solidFill>
                <a:latin typeface="Sylfaen"/>
                <a:cs typeface="Sylfaen"/>
              </a:rPr>
              <a:t>სახელისუფლო</a:t>
            </a:r>
            <a:r>
              <a:rPr dirty="0" sz="3600" spc="-2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3600" b="1">
                <a:solidFill>
                  <a:srgbClr val="000000"/>
                </a:solidFill>
                <a:latin typeface="Sylfaen"/>
                <a:cs typeface="Sylfaen"/>
              </a:rPr>
              <a:t>ატრიბუტიკა</a:t>
            </a:r>
            <a:r>
              <a:rPr dirty="0" sz="360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3600" b="1">
                <a:solidFill>
                  <a:srgbClr val="000000"/>
                </a:solidFill>
                <a:latin typeface="Sylfaen"/>
                <a:cs typeface="Sylfaen"/>
              </a:rPr>
              <a:t>სასანური</a:t>
            </a:r>
            <a:r>
              <a:rPr dirty="0" sz="360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3600" b="1">
                <a:solidFill>
                  <a:srgbClr val="000000"/>
                </a:solidFill>
                <a:latin typeface="Sylfaen"/>
                <a:cs typeface="Sylfaen"/>
              </a:rPr>
              <a:t>ეპოქის</a:t>
            </a:r>
            <a:r>
              <a:rPr dirty="0" sz="360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3600" b="1">
                <a:solidFill>
                  <a:srgbClr val="000000"/>
                </a:solidFill>
                <a:latin typeface="Sylfaen"/>
                <a:cs typeface="Sylfaen"/>
              </a:rPr>
              <a:t>ქართულ</a:t>
            </a:r>
          </a:p>
          <a:p>
            <a:pPr marL="4425156" marR="0">
              <a:lnSpc>
                <a:spcPts val="3666"/>
              </a:lnSpc>
              <a:spcBef>
                <a:spcPts val="221"/>
              </a:spcBef>
              <a:spcAft>
                <a:spcPts val="0"/>
              </a:spcAft>
            </a:pPr>
            <a:r>
              <a:rPr dirty="0" sz="3600" b="1">
                <a:solidFill>
                  <a:srgbClr val="000000"/>
                </a:solidFill>
                <a:latin typeface="Sylfaen"/>
                <a:cs typeface="Sylfaen"/>
              </a:rPr>
              <a:t>ხელოვნებაში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367212" y="3991875"/>
            <a:ext cx="3611096" cy="4391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57"/>
              </a:lnSpc>
              <a:spcBef>
                <a:spcPts val="0"/>
              </a:spcBef>
              <a:spcAft>
                <a:spcPts val="0"/>
              </a:spcAft>
            </a:pPr>
            <a:r>
              <a:rPr dirty="0" sz="3100">
                <a:solidFill>
                  <a:srgbClr val="000000"/>
                </a:solidFill>
                <a:latin typeface="Sylfaen"/>
                <a:cs typeface="Sylfaen"/>
              </a:rPr>
              <a:t>მარიამ</a:t>
            </a:r>
            <a:r>
              <a:rPr dirty="0" sz="3100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3100">
                <a:solidFill>
                  <a:srgbClr val="000000"/>
                </a:solidFill>
                <a:latin typeface="Sylfaen"/>
                <a:cs typeface="Sylfaen"/>
              </a:rPr>
              <a:t>გველესიანი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388643" y="561078"/>
            <a:ext cx="3561677" cy="3485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a6a6a6"/>
                </a:solidFill>
                <a:latin typeface="Sylfaen"/>
                <a:cs typeface="Sylfaen"/>
              </a:rPr>
              <a:t>საჰრაჰანდუხტის</a:t>
            </a:r>
            <a:r>
              <a:rPr dirty="0" sz="2400" b="1">
                <a:solidFill>
                  <a:srgbClr val="a6a6a6"/>
                </a:solidFill>
                <a:latin typeface="Sylfaen"/>
                <a:cs typeface="Sylfaen"/>
              </a:rPr>
              <a:t> </a:t>
            </a:r>
            <a:r>
              <a:rPr dirty="0" sz="2400" b="1">
                <a:solidFill>
                  <a:srgbClr val="a6a6a6"/>
                </a:solidFill>
                <a:latin typeface="Sylfaen"/>
                <a:cs typeface="Sylfaen"/>
              </a:rPr>
              <a:t>სტელა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92237" y="1118650"/>
            <a:ext cx="9558475" cy="4526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63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a6a6a6"/>
                </a:solidFill>
                <a:latin typeface="Sylfaen"/>
                <a:cs typeface="Sylfaen"/>
              </a:rPr>
              <a:t>სამწევრისი,</a:t>
            </a:r>
            <a:r>
              <a:rPr dirty="0" sz="2400">
                <a:solidFill>
                  <a:srgbClr val="a6a6a6"/>
                </a:solidFill>
                <a:latin typeface="Sylfaen"/>
                <a:cs typeface="Sylfaen"/>
              </a:rPr>
              <a:t> </a:t>
            </a:r>
            <a:r>
              <a:rPr dirty="0" sz="2400">
                <a:solidFill>
                  <a:srgbClr val="a6a6a6"/>
                </a:solidFill>
                <a:latin typeface="Sylfaen"/>
                <a:cs typeface="Sylfaen"/>
              </a:rPr>
              <a:t>ქვემო</a:t>
            </a:r>
            <a:r>
              <a:rPr dirty="0" sz="2400">
                <a:solidFill>
                  <a:srgbClr val="a6a6a6"/>
                </a:solidFill>
                <a:latin typeface="Sylfaen"/>
                <a:cs typeface="Sylfaen"/>
              </a:rPr>
              <a:t> </a:t>
            </a:r>
            <a:r>
              <a:rPr dirty="0" sz="2400">
                <a:solidFill>
                  <a:srgbClr val="a6a6a6"/>
                </a:solidFill>
                <a:latin typeface="Sylfaen"/>
                <a:cs typeface="Sylfaen"/>
              </a:rPr>
              <a:t>ქართლი,</a:t>
            </a:r>
            <a:r>
              <a:rPr dirty="0" sz="2400" spc="14">
                <a:solidFill>
                  <a:srgbClr val="a6a6a6"/>
                </a:solidFill>
                <a:latin typeface="Sylfaen"/>
                <a:cs typeface="Sylfaen"/>
              </a:rPr>
              <a:t> </a:t>
            </a:r>
            <a:r>
              <a:rPr dirty="0" sz="2400">
                <a:solidFill>
                  <a:srgbClr val="a6a6a6"/>
                </a:solidFill>
                <a:latin typeface="EOHLLU+TimesNewRomanPSMT"/>
                <a:cs typeface="EOHLLU+TimesNewRomanPSMT"/>
              </a:rPr>
              <a:t>V</a:t>
            </a:r>
            <a:r>
              <a:rPr dirty="0" sz="2400">
                <a:solidFill>
                  <a:srgbClr val="a6a6a6"/>
                </a:solidFill>
                <a:latin typeface="SNMIGO+NotoSerifGeorgian-Regular"/>
                <a:cs typeface="SNMIGO+NotoSerifGeorgian-Regular"/>
              </a:rPr>
              <a:t>ს</a:t>
            </a:r>
            <a:r>
              <a:rPr dirty="0" sz="2400">
                <a:solidFill>
                  <a:srgbClr val="a6a6a6"/>
                </a:solidFill>
                <a:latin typeface="GCOLRE+Calibri-Light"/>
                <a:cs typeface="GCOLRE+Calibri-Light"/>
              </a:rPr>
              <a:t>-</a:t>
            </a:r>
            <a:r>
              <a:rPr dirty="0" sz="2400">
                <a:solidFill>
                  <a:srgbClr val="a6a6a6"/>
                </a:solidFill>
                <a:latin typeface="Sylfaen"/>
                <a:cs typeface="Sylfaen"/>
              </a:rPr>
              <a:t>ის</a:t>
            </a:r>
            <a:r>
              <a:rPr dirty="0" sz="2400">
                <a:solidFill>
                  <a:srgbClr val="a6a6a6"/>
                </a:solidFill>
                <a:latin typeface="Sylfaen"/>
                <a:cs typeface="Sylfaen"/>
              </a:rPr>
              <a:t> </a:t>
            </a:r>
            <a:r>
              <a:rPr dirty="0" sz="2400">
                <a:solidFill>
                  <a:srgbClr val="a6a6a6"/>
                </a:solidFill>
                <a:latin typeface="Sylfaen"/>
                <a:cs typeface="Sylfaen"/>
              </a:rPr>
              <a:t>მეორე</a:t>
            </a:r>
            <a:r>
              <a:rPr dirty="0" sz="2400">
                <a:solidFill>
                  <a:srgbClr val="a6a6a6"/>
                </a:solidFill>
                <a:latin typeface="Sylfaen"/>
                <a:cs typeface="Sylfaen"/>
              </a:rPr>
              <a:t> </a:t>
            </a:r>
            <a:r>
              <a:rPr dirty="0" sz="2400">
                <a:solidFill>
                  <a:srgbClr val="a6a6a6"/>
                </a:solidFill>
                <a:latin typeface="Sylfaen"/>
                <a:cs typeface="Sylfaen"/>
              </a:rPr>
              <a:t>ნახ.,</a:t>
            </a:r>
            <a:r>
              <a:rPr dirty="0" sz="2400" spc="15">
                <a:solidFill>
                  <a:srgbClr val="a6a6a6"/>
                </a:solidFill>
                <a:latin typeface="Sylfaen"/>
                <a:cs typeface="Sylfaen"/>
              </a:rPr>
              <a:t> </a:t>
            </a:r>
            <a:r>
              <a:rPr dirty="0" sz="2400">
                <a:solidFill>
                  <a:srgbClr val="a6a6a6"/>
                </a:solidFill>
                <a:latin typeface="EOHLLU+TimesNewRomanPSMT"/>
                <a:cs typeface="EOHLLU+TimesNewRomanPSMT"/>
              </a:rPr>
              <a:t>VI</a:t>
            </a:r>
            <a:r>
              <a:rPr dirty="0" sz="2400">
                <a:solidFill>
                  <a:srgbClr val="a6a6a6"/>
                </a:solidFill>
                <a:latin typeface="EOHLLU+TimesNewRomanPSMT"/>
                <a:cs typeface="EOHLLU+TimesNewRomanPSMT"/>
              </a:rPr>
              <a:t> </a:t>
            </a:r>
            <a:r>
              <a:rPr dirty="0" sz="2400">
                <a:solidFill>
                  <a:srgbClr val="a6a6a6"/>
                </a:solidFill>
                <a:latin typeface="Sylfaen"/>
                <a:cs typeface="Sylfaen"/>
              </a:rPr>
              <a:t>ს-ის</a:t>
            </a:r>
            <a:r>
              <a:rPr dirty="0" sz="2400">
                <a:solidFill>
                  <a:srgbClr val="a6a6a6"/>
                </a:solidFill>
                <a:latin typeface="Sylfaen"/>
                <a:cs typeface="Sylfaen"/>
              </a:rPr>
              <a:t> </a:t>
            </a:r>
            <a:r>
              <a:rPr dirty="0" sz="2400">
                <a:solidFill>
                  <a:srgbClr val="a6a6a6"/>
                </a:solidFill>
                <a:latin typeface="Sylfaen"/>
                <a:cs typeface="Sylfaen"/>
              </a:rPr>
              <a:t>პირველი</a:t>
            </a:r>
            <a:r>
              <a:rPr dirty="0" sz="2400">
                <a:solidFill>
                  <a:srgbClr val="a6a6a6"/>
                </a:solidFill>
                <a:latin typeface="Sylfaen"/>
                <a:cs typeface="Sylfaen"/>
              </a:rPr>
              <a:t> </a:t>
            </a:r>
            <a:r>
              <a:rPr dirty="0" sz="2400">
                <a:solidFill>
                  <a:srgbClr val="a6a6a6"/>
                </a:solidFill>
                <a:latin typeface="Sylfaen"/>
                <a:cs typeface="Sylfaen"/>
              </a:rPr>
              <a:t>ნახ.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72369" y="227403"/>
            <a:ext cx="9996016" cy="16684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95375" marR="0">
              <a:lnSpc>
                <a:spcPts val="2037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სასანური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ბულა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ხელოვნების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მუზეუმის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უფლისციხის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ფონდიდან</a:t>
            </a:r>
            <a:r>
              <a:rPr dirty="0" sz="2000">
                <a:solidFill>
                  <a:srgbClr val="000000"/>
                </a:solidFill>
                <a:latin typeface="Sylfaen"/>
                <a:cs typeface="Sylfaen"/>
              </a:rPr>
              <a:t>.</a:t>
            </a:r>
          </a:p>
          <a:p>
            <a:pPr marL="235743" marR="0">
              <a:lnSpc>
                <a:spcPts val="2037"/>
              </a:lnSpc>
              <a:spcBef>
                <a:spcPts val="172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Sylfaen"/>
                <a:cs typeface="Sylfaen"/>
              </a:rPr>
              <a:t>მამაკაცის</a:t>
            </a:r>
            <a:r>
              <a:rPr dirty="0" sz="2000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>
                <a:solidFill>
                  <a:srgbClr val="000000"/>
                </a:solidFill>
                <a:latin typeface="Sylfaen"/>
                <a:cs typeface="Sylfaen"/>
              </a:rPr>
              <a:t>ფიგურა</a:t>
            </a:r>
            <a:r>
              <a:rPr dirty="0" sz="2000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>
                <a:solidFill>
                  <a:srgbClr val="000000"/>
                </a:solidFill>
                <a:latin typeface="Sylfaen"/>
                <a:cs typeface="Sylfaen"/>
              </a:rPr>
              <a:t>მარჯვენა</a:t>
            </a:r>
            <a:r>
              <a:rPr dirty="0" sz="2000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>
                <a:solidFill>
                  <a:srgbClr val="000000"/>
                </a:solidFill>
                <a:latin typeface="Sylfaen"/>
                <a:cs typeface="Sylfaen"/>
              </a:rPr>
              <a:t>პროფილში,</a:t>
            </a:r>
            <a:r>
              <a:rPr dirty="0" sz="2000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>
                <a:solidFill>
                  <a:srgbClr val="000000"/>
                </a:solidFill>
                <a:latin typeface="Sylfaen"/>
                <a:cs typeface="Sylfaen"/>
              </a:rPr>
              <a:t>თავზე</a:t>
            </a:r>
            <a:r>
              <a:rPr dirty="0" sz="2000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>
                <a:solidFill>
                  <a:srgbClr val="000000"/>
                </a:solidFill>
                <a:latin typeface="Sylfaen"/>
                <a:cs typeface="Sylfaen"/>
              </a:rPr>
              <a:t>ხურავს</a:t>
            </a:r>
            <a:r>
              <a:rPr dirty="0" sz="2000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>
                <a:solidFill>
                  <a:srgbClr val="000000"/>
                </a:solidFill>
                <a:latin typeface="Sylfaen"/>
                <a:cs typeface="Sylfaen"/>
              </a:rPr>
              <a:t>მუზარადი</a:t>
            </a:r>
            <a:r>
              <a:rPr dirty="0" sz="2000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>
                <a:solidFill>
                  <a:srgbClr val="000000"/>
                </a:solidFill>
                <a:latin typeface="Sylfaen"/>
                <a:cs typeface="Sylfaen"/>
              </a:rPr>
              <a:t>ლომის</a:t>
            </a:r>
            <a:r>
              <a:rPr dirty="0" sz="2000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>
                <a:solidFill>
                  <a:srgbClr val="000000"/>
                </a:solidFill>
                <a:latin typeface="Sylfaen"/>
                <a:cs typeface="Sylfaen"/>
              </a:rPr>
              <a:t>თავის</a:t>
            </a:r>
          </a:p>
          <a:p>
            <a:pPr marL="221456" marR="0">
              <a:lnSpc>
                <a:spcPts val="2037"/>
              </a:lnSpc>
              <a:spcBef>
                <a:spcPts val="172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Sylfaen"/>
                <a:cs typeface="Sylfaen"/>
              </a:rPr>
              <a:t>გამოსახულებით.</a:t>
            </a:r>
            <a:r>
              <a:rPr dirty="0" sz="2000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>
                <a:solidFill>
                  <a:srgbClr val="000000"/>
                </a:solidFill>
                <a:latin typeface="Sylfaen"/>
                <a:cs typeface="Sylfaen"/>
              </a:rPr>
              <a:t>სახე</a:t>
            </a:r>
            <a:r>
              <a:rPr dirty="0" sz="2000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>
                <a:solidFill>
                  <a:srgbClr val="000000"/>
                </a:solidFill>
                <a:latin typeface="Sylfaen"/>
                <a:cs typeface="Sylfaen"/>
              </a:rPr>
              <a:t>დაზიანებულია.</a:t>
            </a:r>
            <a:r>
              <a:rPr dirty="0" sz="2000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>
                <a:solidFill>
                  <a:srgbClr val="000000"/>
                </a:solidFill>
                <a:latin typeface="Sylfaen"/>
                <a:cs typeface="Sylfaen"/>
              </a:rPr>
              <a:t>კარგად</a:t>
            </a:r>
            <a:r>
              <a:rPr dirty="0" sz="2000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>
                <a:solidFill>
                  <a:srgbClr val="000000"/>
                </a:solidFill>
                <a:latin typeface="Sylfaen"/>
                <a:cs typeface="Sylfaen"/>
              </a:rPr>
              <a:t>ჩანს</a:t>
            </a:r>
            <a:r>
              <a:rPr dirty="0" sz="2000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>
                <a:solidFill>
                  <a:srgbClr val="000000"/>
                </a:solidFill>
                <a:latin typeface="Sylfaen"/>
                <a:cs typeface="Sylfaen"/>
              </a:rPr>
              <a:t>მუზარადის</a:t>
            </a:r>
            <a:r>
              <a:rPr dirty="0" sz="2000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>
                <a:solidFill>
                  <a:srgbClr val="000000"/>
                </a:solidFill>
                <a:latin typeface="Sylfaen"/>
                <a:cs typeface="Sylfaen"/>
              </a:rPr>
              <a:t>საკიდი</a:t>
            </a:r>
            <a:r>
              <a:rPr dirty="0" sz="2000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>
                <a:solidFill>
                  <a:srgbClr val="000000"/>
                </a:solidFill>
                <a:latin typeface="Sylfaen"/>
                <a:cs typeface="Sylfaen"/>
              </a:rPr>
              <a:t>ჯაჭვები,</a:t>
            </a:r>
          </a:p>
          <a:p>
            <a:pPr marL="0" marR="0">
              <a:lnSpc>
                <a:spcPts val="2037"/>
              </a:lnSpc>
              <a:spcBef>
                <a:spcPts val="122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Sylfaen"/>
                <a:cs typeface="Sylfaen"/>
              </a:rPr>
              <a:t>საყურე,</a:t>
            </a:r>
            <a:r>
              <a:rPr dirty="0" sz="2000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>
                <a:solidFill>
                  <a:srgbClr val="000000"/>
                </a:solidFill>
                <a:latin typeface="Sylfaen"/>
                <a:cs typeface="Sylfaen"/>
              </a:rPr>
              <a:t>ყულსაბამი.</a:t>
            </a:r>
            <a:r>
              <a:rPr dirty="0" sz="2000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>
                <a:solidFill>
                  <a:srgbClr val="000000"/>
                </a:solidFill>
                <a:latin typeface="Sylfaen"/>
                <a:cs typeface="Sylfaen"/>
              </a:rPr>
              <a:t>ზედა</a:t>
            </a:r>
            <a:r>
              <a:rPr dirty="0" sz="2000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>
                <a:solidFill>
                  <a:srgbClr val="000000"/>
                </a:solidFill>
                <a:latin typeface="Sylfaen"/>
                <a:cs typeface="Sylfaen"/>
              </a:rPr>
              <a:t>ნაწილში</a:t>
            </a:r>
            <a:r>
              <a:rPr dirty="0" sz="2000" spc="50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>
                <a:solidFill>
                  <a:srgbClr val="000000"/>
                </a:solidFill>
                <a:latin typeface="Sylfaen"/>
                <a:cs typeface="Sylfaen"/>
              </a:rPr>
              <a:t>წარწერა</a:t>
            </a:r>
            <a:r>
              <a:rPr dirty="0" sz="2000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>
                <a:solidFill>
                  <a:srgbClr val="000000"/>
                </a:solidFill>
                <a:latin typeface="Sylfaen"/>
                <a:cs typeface="Sylfaen"/>
              </a:rPr>
              <a:t>-</a:t>
            </a:r>
            <a:r>
              <a:rPr dirty="0" sz="2000" spc="34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"იაზგირდ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-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ფეროზ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შვილი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Sylfaen"/>
                <a:cs typeface="Sylfaen"/>
              </a:rPr>
              <a:t>ვინდეთის"</a:t>
            </a:r>
          </a:p>
          <a:p>
            <a:pPr marL="73025" marR="0">
              <a:lnSpc>
                <a:spcPts val="2037"/>
              </a:lnSpc>
              <a:spcBef>
                <a:spcPts val="147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KCFEVI+Calibri-Light,Bold"/>
                <a:cs typeface="KCFEVI+Calibri-Light,Bold"/>
              </a:rPr>
              <a:t>Vin(dait?).</a:t>
            </a:r>
            <a:r>
              <a:rPr dirty="0" sz="2000" spc="-40">
                <a:solidFill>
                  <a:srgbClr val="000000"/>
                </a:solidFill>
                <a:latin typeface="KCFEVI+Calibri-Light,Bold"/>
                <a:cs typeface="KCFEVI+Calibri-Light,Bold"/>
              </a:rPr>
              <a:t> </a:t>
            </a:r>
            <a:r>
              <a:rPr dirty="0" sz="2000">
                <a:solidFill>
                  <a:srgbClr val="000000"/>
                </a:solidFill>
                <a:latin typeface="Sylfaen"/>
                <a:cs typeface="Sylfaen"/>
              </a:rPr>
              <a:t>წარწერა</a:t>
            </a:r>
            <a:r>
              <a:rPr dirty="0" sz="2000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>
                <a:solidFill>
                  <a:srgbClr val="000000"/>
                </a:solidFill>
                <a:latin typeface="Sylfaen"/>
                <a:cs typeface="Sylfaen"/>
              </a:rPr>
              <a:t>ამოიკითხა</a:t>
            </a:r>
            <a:r>
              <a:rPr dirty="0" sz="2000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>
                <a:solidFill>
                  <a:srgbClr val="000000"/>
                </a:solidFill>
                <a:latin typeface="Sylfaen"/>
                <a:cs typeface="Sylfaen"/>
              </a:rPr>
              <a:t>დიდმა</a:t>
            </a:r>
            <a:r>
              <a:rPr dirty="0" sz="2000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>
                <a:solidFill>
                  <a:srgbClr val="000000"/>
                </a:solidFill>
                <a:latin typeface="Sylfaen"/>
                <a:cs typeface="Sylfaen"/>
              </a:rPr>
              <a:t>ფრანგმა</a:t>
            </a:r>
            <a:r>
              <a:rPr dirty="0" sz="2000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>
                <a:solidFill>
                  <a:srgbClr val="000000"/>
                </a:solidFill>
                <a:latin typeface="Sylfaen"/>
                <a:cs typeface="Sylfaen"/>
              </a:rPr>
              <a:t>ირანისტმა</a:t>
            </a:r>
            <a:r>
              <a:rPr dirty="0" sz="2000" spc="500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>
                <a:solidFill>
                  <a:srgbClr val="000000"/>
                </a:solidFill>
                <a:latin typeface="Sylfaen"/>
                <a:cs typeface="Sylfaen"/>
              </a:rPr>
              <a:t>ფილიპ</a:t>
            </a:r>
            <a:r>
              <a:rPr dirty="0" sz="2000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>
                <a:solidFill>
                  <a:srgbClr val="000000"/>
                </a:solidFill>
                <a:latin typeface="Sylfaen"/>
                <a:cs typeface="Sylfaen"/>
              </a:rPr>
              <a:t>ჟინიუმ</a:t>
            </a:r>
            <a:r>
              <a:rPr dirty="0" sz="2000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>
                <a:solidFill>
                  <a:srgbClr val="000000"/>
                </a:solidFill>
                <a:latin typeface="Sylfaen"/>
                <a:cs typeface="Sylfaen"/>
              </a:rPr>
              <a:t>მუზეუმში</a:t>
            </a:r>
          </a:p>
          <a:p>
            <a:pPr marL="3778249" marR="0">
              <a:lnSpc>
                <a:spcPts val="2037"/>
              </a:lnSpc>
              <a:spcBef>
                <a:spcPts val="97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Sylfaen"/>
                <a:cs typeface="Sylfaen"/>
              </a:rPr>
              <a:t>ვიზიტისას.</a:t>
            </a:r>
            <a:r>
              <a:rPr dirty="0" sz="2000" spc="500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>
                <a:solidFill>
                  <a:srgbClr val="000000"/>
                </a:solidFill>
                <a:latin typeface="Sylfaen"/>
                <a:cs typeface="Sylfaen"/>
              </a:rPr>
              <a:t>დ-4</a:t>
            </a:r>
            <a:r>
              <a:rPr dirty="0" sz="2000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000">
                <a:solidFill>
                  <a:srgbClr val="000000"/>
                </a:solidFill>
                <a:latin typeface="Sylfaen"/>
                <a:cs typeface="Sylfaen"/>
              </a:rPr>
              <a:t>სმ</a:t>
            </a:r>
            <a:r>
              <a:rPr dirty="0" sz="2000">
                <a:solidFill>
                  <a:srgbClr val="000000"/>
                </a:solidFill>
                <a:latin typeface="GCOLRE+Calibri-Light"/>
                <a:cs typeface="GCOLRE+Calibri-Light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88726" y="412713"/>
            <a:ext cx="8993478" cy="13533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9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Sylfaen"/>
                <a:cs typeface="Sylfaen"/>
              </a:rPr>
              <a:t>ზოროასტრიზმში</a:t>
            </a:r>
            <a:r>
              <a:rPr dirty="0" sz="1600" spc="-33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>
                <a:solidFill>
                  <a:srgbClr val="000000"/>
                </a:solidFill>
                <a:latin typeface="Sylfaen"/>
                <a:cs typeface="Sylfaen"/>
              </a:rPr>
              <a:t>ლომი,</a:t>
            </a:r>
            <a:r>
              <a:rPr dirty="0" sz="1600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>
                <a:solidFill>
                  <a:srgbClr val="000000"/>
                </a:solidFill>
                <a:latin typeface="Sylfaen"/>
                <a:cs typeface="Sylfaen"/>
              </a:rPr>
              <a:t>ისევე</a:t>
            </a:r>
            <a:r>
              <a:rPr dirty="0" sz="1600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>
                <a:solidFill>
                  <a:srgbClr val="000000"/>
                </a:solidFill>
                <a:latin typeface="Sylfaen"/>
                <a:cs typeface="Sylfaen"/>
              </a:rPr>
              <a:t>როგორც</a:t>
            </a:r>
            <a:r>
              <a:rPr dirty="0" sz="1600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>
                <a:solidFill>
                  <a:srgbClr val="000000"/>
                </a:solidFill>
                <a:latin typeface="Sylfaen"/>
                <a:cs typeface="Sylfaen"/>
              </a:rPr>
              <a:t>მგელი,</a:t>
            </a:r>
            <a:r>
              <a:rPr dirty="0" sz="1600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>
                <a:solidFill>
                  <a:srgbClr val="000000"/>
                </a:solidFill>
                <a:latin typeface="Sylfaen"/>
                <a:cs typeface="Sylfaen"/>
              </a:rPr>
              <a:t>განიხილება</a:t>
            </a:r>
            <a:r>
              <a:rPr dirty="0" sz="1600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>
                <a:solidFill>
                  <a:srgbClr val="000000"/>
                </a:solidFill>
                <a:latin typeface="Sylfaen"/>
                <a:cs typeface="Sylfaen"/>
              </a:rPr>
              <a:t>როგორც</a:t>
            </a:r>
            <a:r>
              <a:rPr dirty="0" sz="1600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>
                <a:solidFill>
                  <a:srgbClr val="000000"/>
                </a:solidFill>
                <a:latin typeface="Sylfaen"/>
                <a:cs typeface="Sylfaen"/>
              </a:rPr>
              <a:t>აჰურა</a:t>
            </a:r>
            <a:r>
              <a:rPr dirty="0" sz="1600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>
                <a:solidFill>
                  <a:srgbClr val="000000"/>
                </a:solidFill>
                <a:latin typeface="Sylfaen"/>
                <a:cs typeface="Sylfaen"/>
              </a:rPr>
              <a:t>მაზდას</a:t>
            </a:r>
            <a:r>
              <a:rPr dirty="0" sz="1600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>
                <a:solidFill>
                  <a:srgbClr val="000000"/>
                </a:solidFill>
                <a:latin typeface="Sylfaen"/>
                <a:cs typeface="Sylfaen"/>
              </a:rPr>
              <a:t>ბოროტი</a:t>
            </a:r>
          </a:p>
          <a:p>
            <a:pPr marL="0" marR="0">
              <a:lnSpc>
                <a:spcPts val="1727"/>
              </a:lnSpc>
              <a:spcBef>
                <a:spcPts val="5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Sylfaen"/>
                <a:cs typeface="Sylfaen"/>
              </a:rPr>
              <a:t>ტყუპისცალის,</a:t>
            </a:r>
            <a:r>
              <a:rPr dirty="0" sz="1600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>
                <a:solidFill>
                  <a:srgbClr val="000000"/>
                </a:solidFill>
                <a:latin typeface="Sylfaen"/>
                <a:cs typeface="Sylfaen"/>
              </a:rPr>
              <a:t>არიმანის</a:t>
            </a:r>
            <a:r>
              <a:rPr dirty="0" sz="1600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>
                <a:solidFill>
                  <a:srgbClr val="000000"/>
                </a:solidFill>
                <a:latin typeface="Sylfaen"/>
                <a:cs typeface="Sylfaen"/>
              </a:rPr>
              <a:t>მიერ</a:t>
            </a:r>
            <a:r>
              <a:rPr dirty="0" sz="1600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>
                <a:solidFill>
                  <a:srgbClr val="000000"/>
                </a:solidFill>
                <a:latin typeface="Sylfaen"/>
                <a:cs typeface="Sylfaen"/>
              </a:rPr>
              <a:t>შექმნილი</a:t>
            </a:r>
            <a:r>
              <a:rPr dirty="0" sz="1600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>
                <a:solidFill>
                  <a:srgbClr val="000000"/>
                </a:solidFill>
                <a:latin typeface="Sylfaen"/>
                <a:cs typeface="Sylfaen"/>
              </a:rPr>
              <a:t>არსება</a:t>
            </a:r>
            <a:r>
              <a:rPr dirty="0" sz="1600" spc="-64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600">
                <a:solidFill>
                  <a:srgbClr val="000000"/>
                </a:solidFill>
                <a:latin typeface="Sylfaen"/>
                <a:cs typeface="Sylfaen"/>
              </a:rPr>
              <a:t>(</a:t>
            </a:r>
            <a:r>
              <a:rPr dirty="0" sz="1600">
                <a:solidFill>
                  <a:srgbClr val="000000"/>
                </a:solidFill>
                <a:latin typeface="HQCQCG+TimesNewRomanPS-ItalicMT"/>
                <a:cs typeface="HQCQCG+TimesNewRomanPS-ItalicMT"/>
              </a:rPr>
              <a:t>Dēnkard</a:t>
            </a:r>
            <a:r>
              <a:rPr dirty="0" sz="1600">
                <a:solidFill>
                  <a:srgbClr val="000000"/>
                </a:solidFill>
                <a:latin typeface="HQCQCG+TimesNewRomanPS-ItalicMT"/>
                <a:cs typeface="HQCQCG+TimesNewRomanPS-ItalicMT"/>
              </a:rPr>
              <a:t> </a:t>
            </a:r>
            <a:r>
              <a:rPr dirty="0" sz="1600">
                <a:solidFill>
                  <a:srgbClr val="000000"/>
                </a:solidFill>
                <a:latin typeface="HQCQCG+TimesNewRomanPS-ItalicMT"/>
                <a:cs typeface="HQCQCG+TimesNewRomanPS-ItalicMT"/>
              </a:rPr>
              <a:t>VII.</a:t>
            </a:r>
            <a:r>
              <a:rPr dirty="0" sz="1600">
                <a:solidFill>
                  <a:srgbClr val="000000"/>
                </a:solidFill>
                <a:latin typeface="HQCQCG+TimesNewRomanPS-ItalicMT"/>
                <a:cs typeface="HQCQCG+TimesNewRomanPS-ItalicMT"/>
              </a:rPr>
              <a:t> </a:t>
            </a:r>
            <a:r>
              <a:rPr dirty="0" sz="1600" spc="-11">
                <a:solidFill>
                  <a:srgbClr val="000000"/>
                </a:solidFill>
                <a:latin typeface="HQCQCG+TimesNewRomanPS-ItalicMT"/>
                <a:cs typeface="HQCQCG+TimesNewRomanPS-ItalicMT"/>
              </a:rPr>
              <a:t>8.45</a:t>
            </a:r>
            <a:r>
              <a:rPr dirty="0" sz="1600">
                <a:solidFill>
                  <a:srgbClr val="000000"/>
                </a:solidFill>
                <a:latin typeface="EOHLLU+TimesNewRomanPSMT"/>
                <a:cs typeface="EOHLLU+TimesNewRomanPSMT"/>
              </a:rPr>
              <a:t>),</a:t>
            </a:r>
            <a:r>
              <a:rPr dirty="0" sz="1600">
                <a:solidFill>
                  <a:srgbClr val="000000"/>
                </a:solidFill>
                <a:latin typeface="EOHLLU+TimesNewRomanPSMT"/>
                <a:cs typeface="EOHLLU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SNMIGO+NotoSerifGeorgian-Regular"/>
                <a:cs typeface="SNMIGO+NotoSerifGeorgian-Regular"/>
              </a:rPr>
              <a:t>თუმცა</a:t>
            </a:r>
            <a:r>
              <a:rPr dirty="0" sz="1600" spc="-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SNMIGO+NotoSerifGeorgian-Regular"/>
                <a:cs typeface="SNMIGO+NotoSerifGeorgian-Regular"/>
              </a:rPr>
              <a:t>ეს</a:t>
            </a:r>
            <a:r>
              <a:rPr dirty="0" sz="1600" spc="-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SNMIGO+NotoSerifGeorgian-Regular"/>
                <a:cs typeface="SNMIGO+NotoSerifGeorgian-Regular"/>
              </a:rPr>
              <a:t>ფაქტი</a:t>
            </a:r>
            <a:r>
              <a:rPr dirty="0" sz="16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SNMIGO+NotoSerifGeorgian-Regular"/>
                <a:cs typeface="SNMIGO+NotoSerifGeorgian-Regular"/>
              </a:rPr>
              <a:t>ვერ</a:t>
            </a:r>
          </a:p>
          <a:p>
            <a:pPr marL="0" marR="0">
              <a:lnSpc>
                <a:spcPts val="179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SNMIGO+NotoSerifGeorgian-Regular"/>
                <a:cs typeface="SNMIGO+NotoSerifGeorgian-Regular"/>
              </a:rPr>
              <a:t>აბრკოლებს</a:t>
            </a:r>
            <a:r>
              <a:rPr dirty="0" sz="1600" spc="-1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SNMIGO+NotoSerifGeorgian-Regular"/>
                <a:cs typeface="SNMIGO+NotoSerifGeorgian-Regular"/>
              </a:rPr>
              <a:t>ამ</a:t>
            </a:r>
            <a:r>
              <a:rPr dirty="0" sz="16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SNMIGO+NotoSerifGeorgian-Regular"/>
                <a:cs typeface="SNMIGO+NotoSerifGeorgian-Regular"/>
              </a:rPr>
              <a:t>ცხოველის</a:t>
            </a:r>
            <a:r>
              <a:rPr dirty="0" sz="1600" spc="-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SNMIGO+NotoSerifGeorgian-Regular"/>
                <a:cs typeface="SNMIGO+NotoSerifGeorgian-Regular"/>
              </a:rPr>
              <a:t>სამეფო</a:t>
            </a:r>
            <a:r>
              <a:rPr dirty="0" sz="1600" spc="-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SNMIGO+NotoSerifGeorgian-Regular"/>
                <a:cs typeface="SNMIGO+NotoSerifGeorgian-Regular"/>
              </a:rPr>
              <a:t>სტატუსად</a:t>
            </a:r>
            <a:r>
              <a:rPr dirty="0" sz="1600" spc="-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SNMIGO+NotoSerifGeorgian-Regular"/>
                <a:cs typeface="SNMIGO+NotoSerifGeorgian-Regular"/>
              </a:rPr>
              <a:t>წარმოჩენას</a:t>
            </a:r>
            <a:r>
              <a:rPr dirty="0" sz="1600" spc="-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EOHLLU+TimesNewRomanPSMT"/>
                <a:cs typeface="EOHLLU+TimesNewRomanPSMT"/>
              </a:rPr>
              <a:t>(</a:t>
            </a:r>
            <a:r>
              <a:rPr dirty="0" sz="1600">
                <a:solidFill>
                  <a:srgbClr val="000000"/>
                </a:solidFill>
                <a:latin typeface="SNMIGO+NotoSerifGeorgian-Regular"/>
                <a:cs typeface="SNMIGO+NotoSerifGeorgian-Regular"/>
              </a:rPr>
              <a:t>ლომთან</a:t>
            </a:r>
            <a:r>
              <a:rPr dirty="0" sz="16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SNMIGO+NotoSerifGeorgian-Regular"/>
                <a:cs typeface="SNMIGO+NotoSerifGeorgian-Regular"/>
              </a:rPr>
              <a:t>მებრძოლი</a:t>
            </a:r>
            <a:r>
              <a:rPr dirty="0" sz="1600" spc="-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SNMIGO+NotoSerifGeorgian-Regular"/>
                <a:cs typeface="SNMIGO+NotoSerifGeorgian-Regular"/>
              </a:rPr>
              <a:t>მეფის</a:t>
            </a:r>
          </a:p>
          <a:p>
            <a:pPr marL="0" marR="0">
              <a:lnSpc>
                <a:spcPts val="172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spc="11">
                <a:solidFill>
                  <a:srgbClr val="000000"/>
                </a:solidFill>
                <a:latin typeface="SNMIGO+NotoSerifGeorgian-Regular"/>
                <a:cs typeface="SNMIGO+NotoSerifGeorgian-Regular"/>
              </a:rPr>
              <a:t>სხვადასხვაგამოსახულებათაგარდა</a:t>
            </a:r>
            <a:r>
              <a:rPr dirty="0" sz="1600">
                <a:solidFill>
                  <a:srgbClr val="000000"/>
                </a:solidFill>
                <a:latin typeface="EOHLLU+TimesNewRomanPSMT"/>
                <a:cs typeface="EOHLLU+TimesNewRomanPSMT"/>
              </a:rPr>
              <a:t>,</a:t>
            </a:r>
            <a:r>
              <a:rPr dirty="0" sz="1600">
                <a:solidFill>
                  <a:srgbClr val="000000"/>
                </a:solidFill>
                <a:latin typeface="EOHLLU+TimesNewRomanPSMT"/>
                <a:cs typeface="EOHLLU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SNMIGO+NotoSerifGeorgian-Regular"/>
                <a:cs typeface="SNMIGO+NotoSerifGeorgian-Regular"/>
              </a:rPr>
              <a:t>აღსანიშნია</a:t>
            </a:r>
            <a:r>
              <a:rPr dirty="0" sz="160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SNMIGO+NotoSerifGeorgian-Regular"/>
                <a:cs typeface="SNMIGO+NotoSerifGeorgian-Regular"/>
              </a:rPr>
              <a:t>ლომის</a:t>
            </a:r>
            <a:r>
              <a:rPr dirty="0" sz="1600" spc="-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SNMIGO+NotoSerifGeorgian-Regular"/>
                <a:cs typeface="SNMIGO+NotoSerifGeorgian-Regular"/>
              </a:rPr>
              <a:t>პროტომიანი</a:t>
            </a:r>
            <a:r>
              <a:rPr dirty="0" sz="16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SNMIGO+NotoSerifGeorgian-Regular"/>
                <a:cs typeface="SNMIGO+NotoSerifGeorgian-Regular"/>
              </a:rPr>
              <a:t>სამეფო</a:t>
            </a:r>
          </a:p>
          <a:p>
            <a:pPr marL="0" marR="0">
              <a:lnSpc>
                <a:spcPts val="172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SNMIGO+NotoSerifGeorgian-Regular"/>
                <a:cs typeface="SNMIGO+NotoSerifGeorgian-Regular"/>
              </a:rPr>
              <a:t>გვირგვინი</a:t>
            </a:r>
            <a:r>
              <a:rPr dirty="0" sz="16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SNMIGO+NotoSerifGeorgian-Regular"/>
                <a:cs typeface="SNMIGO+NotoSerifGeorgian-Regular"/>
              </a:rPr>
              <a:t>ვარაჰრან</a:t>
            </a:r>
            <a:r>
              <a:rPr dirty="0" sz="16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EOHLLU+TimesNewRomanPSMT"/>
                <a:cs typeface="EOHLLU+TimesNewRomanPSMT"/>
              </a:rPr>
              <a:t>(</a:t>
            </a:r>
            <a:r>
              <a:rPr dirty="0" sz="1600">
                <a:solidFill>
                  <a:srgbClr val="000000"/>
                </a:solidFill>
                <a:latin typeface="SNMIGO+NotoSerifGeorgian-Regular"/>
                <a:cs typeface="SNMIGO+NotoSerifGeorgian-Regular"/>
              </a:rPr>
              <a:t>ბარამ</a:t>
            </a:r>
            <a:r>
              <a:rPr dirty="0" sz="1600">
                <a:solidFill>
                  <a:srgbClr val="000000"/>
                </a:solidFill>
                <a:latin typeface="EOHLLU+TimesNewRomanPSMT"/>
                <a:cs typeface="EOHLLU+TimesNewRomanPSMT"/>
              </a:rPr>
              <a:t>)</a:t>
            </a:r>
            <a:r>
              <a:rPr dirty="0" sz="1600">
                <a:solidFill>
                  <a:srgbClr val="000000"/>
                </a:solidFill>
                <a:latin typeface="EOHLLU+TimesNewRomanPSMT"/>
                <a:cs typeface="EOHLLU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EOHLLU+TimesNewRomanPSMT"/>
                <a:cs typeface="EOHLLU+TimesNewRomanPSMT"/>
              </a:rPr>
              <a:t>II-</a:t>
            </a:r>
            <a:r>
              <a:rPr dirty="0" sz="1600">
                <a:solidFill>
                  <a:srgbClr val="000000"/>
                </a:solidFill>
                <a:latin typeface="SNMIGO+NotoSerifGeorgian-Regular"/>
                <a:cs typeface="SNMIGO+NotoSerifGeorgian-Regular"/>
              </a:rPr>
              <a:t>ისა</a:t>
            </a:r>
            <a:r>
              <a:rPr dirty="0" sz="160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SNMIGO+NotoSerifGeorgian-Regular"/>
                <a:cs typeface="SNMIGO+NotoSerifGeorgian-Regular"/>
              </a:rPr>
              <a:t>ნაყშ</a:t>
            </a:r>
            <a:r>
              <a:rPr dirty="0" sz="1600">
                <a:solidFill>
                  <a:srgbClr val="000000"/>
                </a:solidFill>
                <a:latin typeface="EOHLLU+TimesNewRomanPSMT"/>
                <a:cs typeface="EOHLLU+TimesNewRomanPSMT"/>
              </a:rPr>
              <a:t>-</a:t>
            </a:r>
            <a:r>
              <a:rPr dirty="0" sz="1600">
                <a:solidFill>
                  <a:srgbClr val="000000"/>
                </a:solidFill>
                <a:latin typeface="SNMIGO+NotoSerifGeorgian-Regular"/>
                <a:cs typeface="SNMIGO+NotoSerifGeorgian-Regular"/>
              </a:rPr>
              <a:t>ი</a:t>
            </a:r>
            <a:r>
              <a:rPr dirty="0" sz="1600">
                <a:solidFill>
                  <a:srgbClr val="000000"/>
                </a:solidFill>
                <a:latin typeface="EOHLLU+TimesNewRomanPSMT"/>
                <a:cs typeface="EOHLLU+TimesNewRomanPSMT"/>
              </a:rPr>
              <a:t>-</a:t>
            </a:r>
            <a:r>
              <a:rPr dirty="0" sz="1600">
                <a:solidFill>
                  <a:srgbClr val="000000"/>
                </a:solidFill>
                <a:latin typeface="SNMIGO+NotoSerifGeorgian-Regular"/>
                <a:cs typeface="SNMIGO+NotoSerifGeorgian-Regular"/>
              </a:rPr>
              <a:t>რუსტამის</a:t>
            </a:r>
            <a:r>
              <a:rPr dirty="0" sz="1600" spc="-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SNMIGO+NotoSerifGeorgian-Regular"/>
                <a:cs typeface="SNMIGO+NotoSerifGeorgian-Regular"/>
              </a:rPr>
              <a:t>ბარელიეფზე</a:t>
            </a:r>
            <a:r>
              <a:rPr dirty="0" sz="1600">
                <a:solidFill>
                  <a:srgbClr val="000000"/>
                </a:solidFill>
                <a:latin typeface="EOHLLU+TimesNewRomanPSMT"/>
                <a:cs typeface="EOHLLU+TimesNewRomanPSMT"/>
              </a:rPr>
              <a:t>),</a:t>
            </a:r>
            <a:r>
              <a:rPr dirty="0" sz="1600">
                <a:solidFill>
                  <a:srgbClr val="000000"/>
                </a:solidFill>
                <a:latin typeface="EOHLLU+TimesNewRomanPSMT"/>
                <a:cs typeface="EOHLLU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SNMIGO+NotoSerifGeorgian-Regular"/>
                <a:cs typeface="SNMIGO+NotoSerifGeorgian-Regular"/>
              </a:rPr>
              <a:t>და</a:t>
            </a:r>
            <a:r>
              <a:rPr dirty="0" sz="16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 spc="-17">
                <a:solidFill>
                  <a:srgbClr val="000000"/>
                </a:solidFill>
                <a:latin typeface="SNMIGO+NotoSerifGeorgian-Regular"/>
                <a:cs typeface="SNMIGO+NotoSerifGeorgian-Regular"/>
              </a:rPr>
              <a:t>ასევე</a:t>
            </a:r>
            <a:r>
              <a:rPr dirty="0" sz="1600">
                <a:solidFill>
                  <a:srgbClr val="000000"/>
                </a:solidFill>
                <a:latin typeface="EOHLLU+TimesNewRomanPSMT"/>
                <a:cs typeface="EOHLLU+TimesNewRomanPSMT"/>
              </a:rPr>
              <a:t>,</a:t>
            </a:r>
            <a:r>
              <a:rPr dirty="0" sz="1600">
                <a:solidFill>
                  <a:srgbClr val="000000"/>
                </a:solidFill>
                <a:latin typeface="EOHLLU+TimesNewRomanPSMT"/>
                <a:cs typeface="EOHLLU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SNMIGO+NotoSerifGeorgian-Regular"/>
                <a:cs typeface="SNMIGO+NotoSerifGeorgian-Regular"/>
              </a:rPr>
              <a:t>მის</a:t>
            </a:r>
          </a:p>
          <a:p>
            <a:pPr marL="0" marR="0">
              <a:lnSpc>
                <a:spcPts val="172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SNMIGO+NotoSerifGeorgian-Regular"/>
                <a:cs typeface="SNMIGO+NotoSerifGeorgian-Regular"/>
              </a:rPr>
              <a:t>თანამედროვე</a:t>
            </a:r>
            <a:r>
              <a:rPr dirty="0" sz="1600">
                <a:solidFill>
                  <a:srgbClr val="000000"/>
                </a:solidFill>
                <a:latin typeface="EOHLLU+TimesNewRomanPSMT"/>
                <a:cs typeface="EOHLLU+TimesNewRomanPSMT"/>
              </a:rPr>
              <a:t>,</a:t>
            </a:r>
            <a:r>
              <a:rPr dirty="0" sz="1600">
                <a:solidFill>
                  <a:srgbClr val="000000"/>
                </a:solidFill>
                <a:latin typeface="EOHLLU+TimesNewRomanPSMT"/>
                <a:cs typeface="EOHLLU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SNMIGO+NotoSerifGeorgian-Regular"/>
                <a:cs typeface="SNMIGO+NotoSerifGeorgian-Regular"/>
              </a:rPr>
              <a:t>ქუშანურ</a:t>
            </a:r>
            <a:r>
              <a:rPr dirty="0" sz="1600">
                <a:solidFill>
                  <a:srgbClr val="000000"/>
                </a:solidFill>
                <a:latin typeface="EOHLLU+TimesNewRomanPSMT"/>
                <a:cs typeface="EOHLLU+TimesNewRomanPSMT"/>
              </a:rPr>
              <a:t>-</a:t>
            </a:r>
            <a:r>
              <a:rPr dirty="0" sz="1600">
                <a:solidFill>
                  <a:srgbClr val="000000"/>
                </a:solidFill>
                <a:latin typeface="SNMIGO+NotoSerifGeorgian-Regular"/>
                <a:cs typeface="SNMIGO+NotoSerifGeorgian-Regular"/>
              </a:rPr>
              <a:t>სასანურ</a:t>
            </a:r>
            <a:r>
              <a:rPr dirty="0" sz="1600" spc="-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SNMIGO+NotoSerifGeorgian-Regular"/>
                <a:cs typeface="SNMIGO+NotoSerifGeorgian-Regular"/>
              </a:rPr>
              <a:t>მონეტებზე</a:t>
            </a:r>
            <a:r>
              <a:rPr dirty="0" sz="1600">
                <a:solidFill>
                  <a:srgbClr val="000000"/>
                </a:solidFill>
                <a:latin typeface="EOHLLU+TimesNewRomanPSMT"/>
                <a:cs typeface="EOHLLU+TimesNewRomanPSMT"/>
              </a:rPr>
              <a:t>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469926" y="1671056"/>
            <a:ext cx="5044785" cy="3144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CDPEKJ+NotoSerifGeorgian-Bold,Italic"/>
                <a:cs typeface="CDPEKJ+NotoSerifGeorgian-Bold,Italic"/>
              </a:rPr>
              <a:t>ქვემოთ</a:t>
            </a:r>
            <a:r>
              <a:rPr dirty="0" sz="1600" b="1">
                <a:solidFill>
                  <a:srgbClr val="000000"/>
                </a:solidFill>
                <a:latin typeface="NRPPRF+TimesNewRomanPS-BoldItalicMT"/>
                <a:cs typeface="NRPPRF+TimesNewRomanPS-BoldItalicMT"/>
              </a:rPr>
              <a:t>:</a:t>
            </a:r>
            <a:r>
              <a:rPr dirty="0" sz="1600" b="1">
                <a:solidFill>
                  <a:srgbClr val="000000"/>
                </a:solidFill>
                <a:latin typeface="NRPPRF+TimesNewRomanPS-BoldItalicMT"/>
                <a:cs typeface="NRPPRF+TimesNewRomanPS-BoldItalic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DPEKJ+NotoSerifGeorgian-Bold,Italic"/>
                <a:cs typeface="CDPEKJ+NotoSerifGeorgian-Bold,Italic"/>
              </a:rPr>
              <a:t>პეროზ</a:t>
            </a:r>
            <a:r>
              <a:rPr dirty="0" sz="1600" spc="-66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00"/>
                </a:solidFill>
                <a:latin typeface="NRPPRF+TimesNewRomanPS-BoldItalicMT"/>
                <a:cs typeface="NRPPRF+TimesNewRomanPS-BoldItalicMT"/>
              </a:rPr>
              <a:t>I</a:t>
            </a:r>
            <a:r>
              <a:rPr dirty="0" sz="1600" b="1">
                <a:solidFill>
                  <a:srgbClr val="000000"/>
                </a:solidFill>
                <a:latin typeface="NRPPRF+TimesNewRomanPS-BoldItalicMT"/>
                <a:cs typeface="NRPPRF+TimesNewRomanPS-BoldItalic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DPEKJ+NotoSerifGeorgian-Bold,Italic"/>
                <a:cs typeface="CDPEKJ+NotoSerifGeorgian-Bold,Italic"/>
              </a:rPr>
              <a:t>ქუშანშაჰის</a:t>
            </a:r>
            <a:r>
              <a:rPr dirty="0" sz="1600" spc="222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00"/>
                </a:solidFill>
                <a:latin typeface="NRPPRF+TimesNewRomanPS-BoldItalicMT"/>
                <a:cs typeface="NRPPRF+TimesNewRomanPS-BoldItalicMT"/>
              </a:rPr>
              <a:t>(245-275)</a:t>
            </a:r>
            <a:r>
              <a:rPr dirty="0" sz="1600" spc="14" b="1">
                <a:solidFill>
                  <a:srgbClr val="000000"/>
                </a:solidFill>
                <a:latin typeface="NRPPRF+TimesNewRomanPS-BoldItalicMT"/>
                <a:cs typeface="NRPPRF+TimesNewRomanPS-BoldItalic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DPEKJ+NotoSerifGeorgian-Bold,Italic"/>
                <a:cs typeface="CDPEKJ+NotoSerifGeorgian-Bold,Italic"/>
              </a:rPr>
              <a:t>მონეტა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31228" y="260420"/>
            <a:ext cx="3832843" cy="37759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71303" marR="0">
              <a:lnSpc>
                <a:spcPts val="1629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 i="1">
                <a:solidFill>
                  <a:srgbClr val="843c0b"/>
                </a:solidFill>
                <a:latin typeface="Sylfaen"/>
                <a:cs typeface="Sylfaen"/>
              </a:rPr>
              <a:t>ალექსანდრე</a:t>
            </a:r>
            <a:r>
              <a:rPr dirty="0" sz="1600" b="1" i="1">
                <a:solidFill>
                  <a:srgbClr val="843c0b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843c0b"/>
                </a:solidFill>
                <a:latin typeface="Sylfaen"/>
                <a:cs typeface="Sylfaen"/>
              </a:rPr>
              <a:t>მაკედონელი</a:t>
            </a:r>
            <a:r>
              <a:rPr dirty="0" sz="1600" b="1" i="1">
                <a:solidFill>
                  <a:srgbClr val="843c0b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843c0b"/>
                </a:solidFill>
                <a:latin typeface="Sylfaen"/>
                <a:cs typeface="Sylfaen"/>
              </a:rPr>
              <a:t>სპილოს</a:t>
            </a:r>
          </a:p>
          <a:p>
            <a:pPr marL="88740" marR="0">
              <a:lnSpc>
                <a:spcPts val="1629"/>
              </a:lnSpc>
              <a:spcBef>
                <a:spcPts val="148"/>
              </a:spcBef>
              <a:spcAft>
                <a:spcPts val="0"/>
              </a:spcAft>
            </a:pPr>
            <a:r>
              <a:rPr dirty="0" sz="1600" b="1" i="1">
                <a:solidFill>
                  <a:srgbClr val="843c0b"/>
                </a:solidFill>
                <a:latin typeface="Sylfaen"/>
                <a:cs typeface="Sylfaen"/>
              </a:rPr>
              <a:t>ტყავის</a:t>
            </a:r>
            <a:r>
              <a:rPr dirty="0" sz="1600" b="1" i="1">
                <a:solidFill>
                  <a:srgbClr val="843c0b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843c0b"/>
                </a:solidFill>
                <a:latin typeface="Sylfaen"/>
                <a:cs typeface="Sylfaen"/>
              </a:rPr>
              <a:t>ეგიდით;</a:t>
            </a:r>
            <a:r>
              <a:rPr dirty="0" sz="1600" b="1" i="1">
                <a:solidFill>
                  <a:srgbClr val="843c0b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843c0b"/>
                </a:solidFill>
                <a:latin typeface="Sylfaen"/>
                <a:cs typeface="Sylfaen"/>
              </a:rPr>
              <a:t>ალექსანდრე</a:t>
            </a:r>
            <a:r>
              <a:rPr dirty="0" sz="1600" b="1" i="1">
                <a:solidFill>
                  <a:srgbClr val="843c0b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843c0b"/>
                </a:solidFill>
                <a:latin typeface="Sylfaen"/>
                <a:cs typeface="Sylfaen"/>
              </a:rPr>
              <a:t>როგორც</a:t>
            </a:r>
          </a:p>
          <a:p>
            <a:pPr marL="673734" marR="0">
              <a:lnSpc>
                <a:spcPts val="1629"/>
              </a:lnSpc>
              <a:spcBef>
                <a:spcPts val="98"/>
              </a:spcBef>
              <a:spcAft>
                <a:spcPts val="0"/>
              </a:spcAft>
            </a:pPr>
            <a:r>
              <a:rPr dirty="0" sz="1600" b="1" i="1">
                <a:solidFill>
                  <a:srgbClr val="843c0b"/>
                </a:solidFill>
                <a:latin typeface="Sylfaen"/>
                <a:cs typeface="Sylfaen"/>
              </a:rPr>
              <a:t>ღმერთი</a:t>
            </a:r>
            <a:r>
              <a:rPr dirty="0" sz="1600" b="1" i="1">
                <a:solidFill>
                  <a:srgbClr val="843c0b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843c0b"/>
                </a:solidFill>
                <a:latin typeface="Sylfaen"/>
                <a:cs typeface="Sylfaen"/>
              </a:rPr>
              <a:t>-</a:t>
            </a:r>
            <a:r>
              <a:rPr dirty="0" sz="1600" b="1" i="1">
                <a:solidFill>
                  <a:srgbClr val="843c0b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843c0b"/>
                </a:solidFill>
                <a:latin typeface="Sylfaen"/>
                <a:cs typeface="Sylfaen"/>
              </a:rPr>
              <a:t>ვერძის</a:t>
            </a:r>
            <a:r>
              <a:rPr dirty="0" sz="1600" b="1" i="1">
                <a:solidFill>
                  <a:srgbClr val="843c0b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843c0b"/>
                </a:solidFill>
                <a:latin typeface="Sylfaen"/>
                <a:cs typeface="Sylfaen"/>
              </a:rPr>
              <a:t>რქებით;</a:t>
            </a:r>
          </a:p>
          <a:p>
            <a:pPr marL="159384" marR="0">
              <a:lnSpc>
                <a:spcPts val="1629"/>
              </a:lnSpc>
              <a:spcBef>
                <a:spcPts val="77"/>
              </a:spcBef>
              <a:spcAft>
                <a:spcPts val="0"/>
              </a:spcAft>
            </a:pPr>
            <a:r>
              <a:rPr dirty="0" sz="1600" b="1" i="1">
                <a:solidFill>
                  <a:srgbClr val="843c0b"/>
                </a:solidFill>
                <a:latin typeface="Sylfaen"/>
                <a:cs typeface="Sylfaen"/>
              </a:rPr>
              <a:t>მითრიდატე</a:t>
            </a:r>
            <a:r>
              <a:rPr dirty="0" sz="1600" spc="-52" b="1" i="1">
                <a:solidFill>
                  <a:srgbClr val="843c0b"/>
                </a:solidFill>
                <a:latin typeface="Sylfaen"/>
                <a:cs typeface="Sylfaen"/>
              </a:rPr>
              <a:t> </a:t>
            </a:r>
            <a:r>
              <a:rPr dirty="0" sz="1600">
                <a:solidFill>
                  <a:srgbClr val="843c0b"/>
                </a:solidFill>
                <a:latin typeface="WLGMSD+Calibri-Light,BoldItalic"/>
                <a:cs typeface="WLGMSD+Calibri-Light,BoldItalic"/>
              </a:rPr>
              <a:t>VI</a:t>
            </a:r>
            <a:r>
              <a:rPr dirty="0" sz="1600">
                <a:solidFill>
                  <a:srgbClr val="843c0b"/>
                </a:solidFill>
                <a:latin typeface="WLGMSD+Calibri-Light,BoldItalic"/>
                <a:cs typeface="WLGMSD+Calibri-Light,BoldItalic"/>
              </a:rPr>
              <a:t> </a:t>
            </a:r>
            <a:r>
              <a:rPr dirty="0" sz="1600" b="1" i="1">
                <a:solidFill>
                  <a:srgbClr val="843c0b"/>
                </a:solidFill>
                <a:latin typeface="Sylfaen"/>
                <a:cs typeface="Sylfaen"/>
              </a:rPr>
              <a:t>ევპატორის</a:t>
            </a:r>
            <a:r>
              <a:rPr dirty="0" sz="1600" b="1" i="1">
                <a:solidFill>
                  <a:srgbClr val="843c0b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843c0b"/>
                </a:solidFill>
                <a:latin typeface="Sylfaen"/>
                <a:cs typeface="Sylfaen"/>
              </a:rPr>
              <a:t>(ძვ.წ.</a:t>
            </a:r>
            <a:r>
              <a:rPr dirty="0" sz="1600" b="1" i="1">
                <a:solidFill>
                  <a:srgbClr val="843c0b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843c0b"/>
                </a:solidFill>
                <a:latin typeface="Sylfaen"/>
                <a:cs typeface="Sylfaen"/>
              </a:rPr>
              <a:t>120</a:t>
            </a:r>
            <a:r>
              <a:rPr dirty="0" sz="1600" b="1" i="1">
                <a:solidFill>
                  <a:srgbClr val="843c0b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843c0b"/>
                </a:solidFill>
                <a:latin typeface="Sylfaen"/>
                <a:cs typeface="Sylfaen"/>
              </a:rPr>
              <a:t>-</a:t>
            </a:r>
          </a:p>
          <a:p>
            <a:pPr marL="99059" marR="0">
              <a:lnSpc>
                <a:spcPts val="1629"/>
              </a:lnSpc>
              <a:spcBef>
                <a:spcPts val="98"/>
              </a:spcBef>
              <a:spcAft>
                <a:spcPts val="0"/>
              </a:spcAft>
            </a:pPr>
            <a:r>
              <a:rPr dirty="0" sz="1600" b="1" i="1">
                <a:solidFill>
                  <a:srgbClr val="843c0b"/>
                </a:solidFill>
                <a:latin typeface="Sylfaen"/>
                <a:cs typeface="Sylfaen"/>
              </a:rPr>
              <a:t>ახ.წ.</a:t>
            </a:r>
            <a:r>
              <a:rPr dirty="0" sz="1600" b="1" i="1">
                <a:solidFill>
                  <a:srgbClr val="843c0b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843c0b"/>
                </a:solidFill>
                <a:latin typeface="Sylfaen"/>
                <a:cs typeface="Sylfaen"/>
              </a:rPr>
              <a:t>63წწ.),</a:t>
            </a:r>
            <a:r>
              <a:rPr dirty="0" sz="1600" b="1" i="1">
                <a:solidFill>
                  <a:srgbClr val="843c0b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843c0b"/>
                </a:solidFill>
                <a:latin typeface="Sylfaen"/>
                <a:cs typeface="Sylfaen"/>
              </a:rPr>
              <a:t>პონტოს</a:t>
            </a:r>
            <a:r>
              <a:rPr dirty="0" sz="1600" b="1" i="1">
                <a:solidFill>
                  <a:srgbClr val="843c0b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843c0b"/>
                </a:solidFill>
                <a:latin typeface="Sylfaen"/>
                <a:cs typeface="Sylfaen"/>
              </a:rPr>
              <a:t>მეფის</a:t>
            </a:r>
            <a:r>
              <a:rPr dirty="0" sz="1600" b="1" i="1">
                <a:solidFill>
                  <a:srgbClr val="843c0b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843c0b"/>
                </a:solidFill>
                <a:latin typeface="Sylfaen"/>
                <a:cs typeface="Sylfaen"/>
              </a:rPr>
              <a:t>პორტრეტი.</a:t>
            </a:r>
          </a:p>
          <a:p>
            <a:pPr marL="0" marR="0">
              <a:lnSpc>
                <a:spcPts val="2005"/>
              </a:lnSpc>
              <a:spcBef>
                <a:spcPts val="61"/>
              </a:spcBef>
              <a:spcAft>
                <a:spcPts val="0"/>
              </a:spcAft>
            </a:pPr>
            <a:r>
              <a:rPr dirty="0" sz="1650">
                <a:solidFill>
                  <a:srgbClr val="000000"/>
                </a:solidFill>
                <a:latin typeface="MOQWAE+ArialMT"/>
                <a:cs typeface="MOQWAE+ArialMT"/>
              </a:rPr>
              <a:t>•</a:t>
            </a:r>
            <a:r>
              <a:rPr dirty="0" sz="1650" spc="12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00"/>
                </a:solidFill>
                <a:latin typeface="DaunPenh"/>
                <a:cs typeface="DaunPenh"/>
              </a:rPr>
              <a:t>elinistur</a:t>
            </a:r>
            <a:r>
              <a:rPr dirty="0" sz="1600" b="1">
                <a:solidFill>
                  <a:srgbClr val="000000"/>
                </a:solidFill>
                <a:latin typeface="DaunPenh"/>
                <a:cs typeface="DaunPenh"/>
              </a:rPr>
              <a:t> </a:t>
            </a:r>
            <a:r>
              <a:rPr dirty="0" sz="1600" b="1">
                <a:solidFill>
                  <a:srgbClr val="000000"/>
                </a:solidFill>
                <a:latin typeface="DaunPenh"/>
                <a:cs typeface="DaunPenh"/>
              </a:rPr>
              <a:t>xanaSi</a:t>
            </a:r>
            <a:r>
              <a:rPr dirty="0" sz="1600" b="1">
                <a:solidFill>
                  <a:srgbClr val="000000"/>
                </a:solidFill>
                <a:latin typeface="DaunPenh"/>
                <a:cs typeface="DaunPenh"/>
              </a:rPr>
              <a:t> </a:t>
            </a:r>
            <a:r>
              <a:rPr dirty="0" sz="1600" b="1">
                <a:solidFill>
                  <a:srgbClr val="000000"/>
                </a:solidFill>
                <a:latin typeface="DaunPenh"/>
                <a:cs typeface="DaunPenh"/>
              </a:rPr>
              <a:t>mefeTa</a:t>
            </a:r>
            <a:r>
              <a:rPr dirty="0" sz="1600" b="1">
                <a:solidFill>
                  <a:srgbClr val="000000"/>
                </a:solidFill>
                <a:latin typeface="DaunPenh"/>
                <a:cs typeface="DaunPenh"/>
              </a:rPr>
              <a:t> </a:t>
            </a:r>
            <a:r>
              <a:rPr dirty="0" sz="1600" b="1">
                <a:solidFill>
                  <a:srgbClr val="000000"/>
                </a:solidFill>
                <a:latin typeface="DaunPenh"/>
                <a:cs typeface="DaunPenh"/>
              </a:rPr>
              <a:t>RvTaebriobis</a:t>
            </a:r>
            <a:r>
              <a:rPr dirty="0" sz="1600" b="1">
                <a:solidFill>
                  <a:srgbClr val="000000"/>
                </a:solidFill>
                <a:latin typeface="DaunPenh"/>
                <a:cs typeface="DaunPenh"/>
              </a:rPr>
              <a:t> </a:t>
            </a:r>
            <a:r>
              <a:rPr dirty="0" sz="1600" spc="10" b="1">
                <a:solidFill>
                  <a:srgbClr val="000000"/>
                </a:solidFill>
                <a:latin typeface="DaunPenh"/>
                <a:cs typeface="DaunPenh"/>
              </a:rPr>
              <a:t>at</a:t>
            </a:r>
            <a:r>
              <a:rPr dirty="0" sz="1600" b="1">
                <a:solidFill>
                  <a:srgbClr val="000000"/>
                </a:solidFill>
                <a:latin typeface="Sylfaen"/>
                <a:cs typeface="Sylfaen"/>
              </a:rPr>
              <a:t>რიბ</a:t>
            </a:r>
            <a:r>
              <a:rPr dirty="0" sz="1600" b="1">
                <a:solidFill>
                  <a:srgbClr val="000000"/>
                </a:solidFill>
                <a:latin typeface="DaunPenh"/>
                <a:cs typeface="DaunPenh"/>
              </a:rPr>
              <a:t>utebia:</a:t>
            </a:r>
          </a:p>
          <a:p>
            <a:pPr marL="285750" marR="0">
              <a:lnSpc>
                <a:spcPts val="17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DaunPenh"/>
                <a:cs typeface="DaunPenh"/>
              </a:rPr>
              <a:t>sxivebiani</a:t>
            </a:r>
            <a:r>
              <a:rPr dirty="0" sz="1600" b="1">
                <a:solidFill>
                  <a:srgbClr val="000000"/>
                </a:solidFill>
                <a:latin typeface="DaunPenh"/>
                <a:cs typeface="DaunPenh"/>
              </a:rPr>
              <a:t> </a:t>
            </a:r>
            <a:r>
              <a:rPr dirty="0" sz="1600" b="1">
                <a:solidFill>
                  <a:srgbClr val="000000"/>
                </a:solidFill>
                <a:latin typeface="DaunPenh"/>
                <a:cs typeface="DaunPenh"/>
              </a:rPr>
              <a:t>diadema,</a:t>
            </a:r>
            <a:r>
              <a:rPr dirty="0" sz="1600" b="1">
                <a:solidFill>
                  <a:srgbClr val="000000"/>
                </a:solidFill>
                <a:latin typeface="DaunPenh"/>
                <a:cs typeface="DaunPenh"/>
              </a:rPr>
              <a:t> </a:t>
            </a:r>
            <a:r>
              <a:rPr dirty="0" sz="1600" b="1">
                <a:solidFill>
                  <a:srgbClr val="000000"/>
                </a:solidFill>
                <a:latin typeface="DaunPenh"/>
                <a:cs typeface="DaunPenh"/>
              </a:rPr>
              <a:t>gvirgvini,</a:t>
            </a:r>
            <a:r>
              <a:rPr dirty="0" sz="1600" b="1">
                <a:solidFill>
                  <a:srgbClr val="000000"/>
                </a:solidFill>
                <a:latin typeface="DaunPenh"/>
                <a:cs typeface="DaunPenh"/>
              </a:rPr>
              <a:t> </a:t>
            </a:r>
            <a:r>
              <a:rPr dirty="0" sz="1600" b="1">
                <a:solidFill>
                  <a:srgbClr val="000000"/>
                </a:solidFill>
                <a:latin typeface="DaunPenh"/>
                <a:cs typeface="DaunPenh"/>
              </a:rPr>
              <a:t>egida</a:t>
            </a:r>
            <a:r>
              <a:rPr dirty="0" sz="1600" b="1">
                <a:solidFill>
                  <a:srgbClr val="000000"/>
                </a:solidFill>
                <a:latin typeface="DaunPenh"/>
                <a:cs typeface="DaunPenh"/>
              </a:rPr>
              <a:t> </a:t>
            </a:r>
            <a:r>
              <a:rPr dirty="0" sz="1600" b="1">
                <a:solidFill>
                  <a:srgbClr val="000000"/>
                </a:solidFill>
                <a:latin typeface="DaunPenh"/>
                <a:cs typeface="DaunPenh"/>
              </a:rPr>
              <a:t>(lomis,</a:t>
            </a:r>
            <a:r>
              <a:rPr dirty="0" sz="1600" b="1">
                <a:solidFill>
                  <a:srgbClr val="000000"/>
                </a:solidFill>
                <a:latin typeface="DaunPenh"/>
                <a:cs typeface="DaunPenh"/>
              </a:rPr>
              <a:t> </a:t>
            </a:r>
            <a:r>
              <a:rPr dirty="0" sz="1600" b="1">
                <a:solidFill>
                  <a:srgbClr val="000000"/>
                </a:solidFill>
                <a:latin typeface="DaunPenh"/>
                <a:cs typeface="DaunPenh"/>
              </a:rPr>
              <a:t>spilos</a:t>
            </a:r>
            <a:r>
              <a:rPr dirty="0" sz="1600" b="1">
                <a:solidFill>
                  <a:srgbClr val="000000"/>
                </a:solidFill>
                <a:latin typeface="DaunPenh"/>
                <a:cs typeface="DaunPenh"/>
              </a:rPr>
              <a:t> </a:t>
            </a:r>
            <a:r>
              <a:rPr dirty="0" sz="1600" b="1">
                <a:solidFill>
                  <a:srgbClr val="000000"/>
                </a:solidFill>
                <a:latin typeface="DaunPenh"/>
                <a:cs typeface="DaunPenh"/>
              </a:rPr>
              <a:t>tyavis</a:t>
            </a:r>
          </a:p>
          <a:p>
            <a:pPr marL="285750" marR="0">
              <a:lnSpc>
                <a:spcPts val="172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DaunPenh"/>
                <a:cs typeface="DaunPenh"/>
              </a:rPr>
              <a:t>mosasxami),</a:t>
            </a:r>
            <a:r>
              <a:rPr dirty="0" sz="1600" b="1">
                <a:solidFill>
                  <a:srgbClr val="000000"/>
                </a:solidFill>
                <a:latin typeface="DaunPenh"/>
                <a:cs typeface="DaunPenh"/>
              </a:rPr>
              <a:t> </a:t>
            </a:r>
            <a:r>
              <a:rPr dirty="0" sz="1600" b="1">
                <a:solidFill>
                  <a:srgbClr val="000000"/>
                </a:solidFill>
                <a:latin typeface="DaunPenh"/>
                <a:cs typeface="DaunPenh"/>
              </a:rPr>
              <a:t>ama</a:t>
            </a:r>
            <a:r>
              <a:rPr dirty="0" sz="1600" b="1">
                <a:solidFill>
                  <a:srgbClr val="000000"/>
                </a:solidFill>
                <a:latin typeface="DaunPenh"/>
                <a:cs typeface="DaunPenh"/>
              </a:rPr>
              <a:t> </a:t>
            </a:r>
            <a:r>
              <a:rPr dirty="0" sz="1600" b="1">
                <a:solidFill>
                  <a:srgbClr val="000000"/>
                </a:solidFill>
                <a:latin typeface="DaunPenh"/>
                <a:cs typeface="DaunPenh"/>
              </a:rPr>
              <a:t>Tu</a:t>
            </a:r>
            <a:r>
              <a:rPr dirty="0" sz="1600" b="1">
                <a:solidFill>
                  <a:srgbClr val="000000"/>
                </a:solidFill>
                <a:latin typeface="DaunPenh"/>
                <a:cs typeface="DaunPenh"/>
              </a:rPr>
              <a:t> </a:t>
            </a:r>
            <a:r>
              <a:rPr dirty="0" sz="1600" b="1">
                <a:solidFill>
                  <a:srgbClr val="000000"/>
                </a:solidFill>
                <a:latin typeface="DaunPenh"/>
                <a:cs typeface="DaunPenh"/>
              </a:rPr>
              <a:t>im</a:t>
            </a:r>
            <a:r>
              <a:rPr dirty="0" sz="1600" b="1">
                <a:solidFill>
                  <a:srgbClr val="000000"/>
                </a:solidFill>
                <a:latin typeface="DaunPenh"/>
                <a:cs typeface="DaunPenh"/>
              </a:rPr>
              <a:t> </a:t>
            </a:r>
            <a:r>
              <a:rPr dirty="0" sz="1600" b="1">
                <a:solidFill>
                  <a:srgbClr val="000000"/>
                </a:solidFill>
                <a:latin typeface="DaunPenh"/>
                <a:cs typeface="DaunPenh"/>
              </a:rPr>
              <a:t>cxovelis</a:t>
            </a:r>
            <a:r>
              <a:rPr dirty="0" sz="1600" b="1">
                <a:solidFill>
                  <a:srgbClr val="000000"/>
                </a:solidFill>
                <a:latin typeface="DaunPenh"/>
                <a:cs typeface="DaunPenh"/>
              </a:rPr>
              <a:t> </a:t>
            </a:r>
            <a:r>
              <a:rPr dirty="0" sz="1600" b="1">
                <a:solidFill>
                  <a:srgbClr val="000000"/>
                </a:solidFill>
                <a:latin typeface="DaunPenh"/>
                <a:cs typeface="DaunPenh"/>
              </a:rPr>
              <a:t>skalpi</a:t>
            </a:r>
            <a:r>
              <a:rPr dirty="0" sz="1600" b="1">
                <a:solidFill>
                  <a:srgbClr val="000000"/>
                </a:solidFill>
                <a:latin typeface="DaunPenh"/>
                <a:cs typeface="DaunPenh"/>
              </a:rPr>
              <a:t> </a:t>
            </a:r>
            <a:r>
              <a:rPr dirty="0" sz="1600" b="1">
                <a:solidFill>
                  <a:srgbClr val="000000"/>
                </a:solidFill>
                <a:latin typeface="DaunPenh"/>
                <a:cs typeface="DaunPenh"/>
              </a:rPr>
              <a:t>an</a:t>
            </a:r>
            <a:r>
              <a:rPr dirty="0" sz="1600" b="1">
                <a:solidFill>
                  <a:srgbClr val="000000"/>
                </a:solidFill>
                <a:latin typeface="DaunPenh"/>
                <a:cs typeface="DaunPenh"/>
              </a:rPr>
              <a:t> </a:t>
            </a:r>
            <a:r>
              <a:rPr dirty="0" sz="1600" b="1">
                <a:solidFill>
                  <a:srgbClr val="000000"/>
                </a:solidFill>
                <a:latin typeface="DaunPenh"/>
                <a:cs typeface="DaunPenh"/>
              </a:rPr>
              <a:t>muzaradi</a:t>
            </a:r>
          </a:p>
          <a:p>
            <a:pPr marL="285750" marR="0">
              <a:lnSpc>
                <a:spcPts val="1727"/>
              </a:lnSpc>
              <a:spcBef>
                <a:spcPts val="5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DaunPenh"/>
                <a:cs typeface="DaunPenh"/>
              </a:rPr>
              <a:t>cxovelis</a:t>
            </a:r>
            <a:r>
              <a:rPr dirty="0" sz="1600" b="1">
                <a:solidFill>
                  <a:srgbClr val="000000"/>
                </a:solidFill>
                <a:latin typeface="DaunPenh"/>
                <a:cs typeface="DaunPenh"/>
              </a:rPr>
              <a:t> </a:t>
            </a:r>
            <a:r>
              <a:rPr dirty="0" sz="1600" b="1">
                <a:solidFill>
                  <a:srgbClr val="000000"/>
                </a:solidFill>
                <a:latin typeface="DaunPenh"/>
                <a:cs typeface="DaunPenh"/>
              </a:rPr>
              <a:t>calkeuli</a:t>
            </a:r>
            <a:r>
              <a:rPr dirty="0" sz="1600" b="1">
                <a:solidFill>
                  <a:srgbClr val="000000"/>
                </a:solidFill>
                <a:latin typeface="DaunPenh"/>
                <a:cs typeface="DaunPenh"/>
              </a:rPr>
              <a:t> </a:t>
            </a:r>
            <a:r>
              <a:rPr dirty="0" sz="1600" b="1">
                <a:solidFill>
                  <a:srgbClr val="000000"/>
                </a:solidFill>
                <a:latin typeface="DaunPenh"/>
                <a:cs typeface="DaunPenh"/>
              </a:rPr>
              <a:t>nakvTebiT</a:t>
            </a:r>
            <a:r>
              <a:rPr dirty="0" sz="1600" b="1">
                <a:solidFill>
                  <a:srgbClr val="000000"/>
                </a:solidFill>
                <a:latin typeface="DaunPenh"/>
                <a:cs typeface="DaunPenh"/>
              </a:rPr>
              <a:t> </a:t>
            </a:r>
            <a:r>
              <a:rPr dirty="0" sz="1600" b="1">
                <a:solidFill>
                  <a:srgbClr val="000000"/>
                </a:solidFill>
                <a:latin typeface="DaunPenh"/>
                <a:cs typeface="DaunPenh"/>
              </a:rPr>
              <a:t>an</a:t>
            </a:r>
            <a:r>
              <a:rPr dirty="0" sz="1600" b="1">
                <a:solidFill>
                  <a:srgbClr val="000000"/>
                </a:solidFill>
                <a:latin typeface="DaunPenh"/>
                <a:cs typeface="DaunPenh"/>
              </a:rPr>
              <a:t> </a:t>
            </a:r>
            <a:r>
              <a:rPr dirty="0" sz="1600" b="1">
                <a:solidFill>
                  <a:srgbClr val="000000"/>
                </a:solidFill>
                <a:latin typeface="DaunPenh"/>
                <a:cs typeface="DaunPenh"/>
              </a:rPr>
              <a:t>mTliani</a:t>
            </a:r>
            <a:r>
              <a:rPr dirty="0" sz="1600" b="1">
                <a:solidFill>
                  <a:srgbClr val="000000"/>
                </a:solidFill>
                <a:latin typeface="DaunPenh"/>
                <a:cs typeface="DaunPenh"/>
              </a:rPr>
              <a:t> </a:t>
            </a:r>
            <a:r>
              <a:rPr dirty="0" sz="1600" b="1">
                <a:solidFill>
                  <a:srgbClr val="000000"/>
                </a:solidFill>
                <a:latin typeface="DaunPenh"/>
                <a:cs typeface="DaunPenh"/>
              </a:rPr>
              <a:t>saxis</a:t>
            </a:r>
          </a:p>
          <a:p>
            <a:pPr marL="285750" marR="0">
              <a:lnSpc>
                <a:spcPts val="172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DaunPenh"/>
                <a:cs typeface="DaunPenh"/>
              </a:rPr>
              <a:t>gamosaxulebiT.</a:t>
            </a:r>
          </a:p>
          <a:p>
            <a:pPr marL="0" marR="0">
              <a:lnSpc>
                <a:spcPts val="2146"/>
              </a:lnSpc>
              <a:spcBef>
                <a:spcPts val="179"/>
              </a:spcBef>
              <a:spcAft>
                <a:spcPts val="0"/>
              </a:spcAft>
            </a:pPr>
            <a:r>
              <a:rPr dirty="0" sz="1650">
                <a:solidFill>
                  <a:srgbClr val="000000"/>
                </a:solidFill>
                <a:latin typeface="MOQWAE+ArialMT"/>
                <a:cs typeface="MOQWAE+ArialMT"/>
              </a:rPr>
              <a:t>•</a:t>
            </a:r>
            <a:r>
              <a:rPr dirty="0" sz="1650" spc="12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00"/>
                </a:solidFill>
                <a:latin typeface="DaunPenh"/>
                <a:cs typeface="DaunPenh"/>
              </a:rPr>
              <a:t>egviptel</a:t>
            </a:r>
            <a:r>
              <a:rPr dirty="0" sz="1600" b="1">
                <a:solidFill>
                  <a:srgbClr val="000000"/>
                </a:solidFill>
                <a:latin typeface="DaunPenh"/>
                <a:cs typeface="DaunPenh"/>
              </a:rPr>
              <a:t> </a:t>
            </a:r>
            <a:r>
              <a:rPr dirty="0" sz="1600" b="1">
                <a:solidFill>
                  <a:srgbClr val="000000"/>
                </a:solidFill>
                <a:latin typeface="DaunPenh"/>
                <a:cs typeface="DaunPenh"/>
              </a:rPr>
              <a:t>faraonTa</a:t>
            </a:r>
            <a:r>
              <a:rPr dirty="0" sz="1600" b="1">
                <a:solidFill>
                  <a:srgbClr val="000000"/>
                </a:solidFill>
                <a:latin typeface="DaunPenh"/>
                <a:cs typeface="DaunPenh"/>
              </a:rPr>
              <a:t> </a:t>
            </a:r>
            <a:r>
              <a:rPr dirty="0" sz="1600" b="1">
                <a:solidFill>
                  <a:srgbClr val="000000"/>
                </a:solidFill>
                <a:latin typeface="DaunPenh"/>
                <a:cs typeface="DaunPenh"/>
              </a:rPr>
              <a:t>mibaZviT,</a:t>
            </a:r>
            <a:r>
              <a:rPr dirty="0" sz="1600" b="1">
                <a:solidFill>
                  <a:srgbClr val="000000"/>
                </a:solidFill>
                <a:latin typeface="DaunPenh"/>
                <a:cs typeface="DaunPenh"/>
              </a:rPr>
              <a:t> </a:t>
            </a:r>
            <a:r>
              <a:rPr dirty="0" sz="1600" b="1">
                <a:solidFill>
                  <a:srgbClr val="000000"/>
                </a:solidFill>
                <a:latin typeface="DaunPenh"/>
                <a:cs typeface="DaunPenh"/>
              </a:rPr>
              <a:t>aleqsandres</a:t>
            </a:r>
            <a:r>
              <a:rPr dirty="0" sz="1600" b="1">
                <a:solidFill>
                  <a:srgbClr val="000000"/>
                </a:solidFill>
                <a:latin typeface="DaunPenh"/>
                <a:cs typeface="DaunPenh"/>
              </a:rPr>
              <a:t> </a:t>
            </a:r>
            <a:r>
              <a:rPr dirty="0" sz="1600" b="1">
                <a:solidFill>
                  <a:srgbClr val="000000"/>
                </a:solidFill>
                <a:latin typeface="DaunPenh"/>
                <a:cs typeface="DaunPenh"/>
              </a:rPr>
              <a:t>mier</a:t>
            </a:r>
            <a:r>
              <a:rPr dirty="0" sz="1600" b="1">
                <a:solidFill>
                  <a:srgbClr val="000000"/>
                </a:solidFill>
                <a:latin typeface="DaunPenh"/>
                <a:cs typeface="DaunPenh"/>
              </a:rPr>
              <a:t> </a:t>
            </a:r>
            <a:r>
              <a:rPr dirty="0" sz="1600" b="1">
                <a:solidFill>
                  <a:srgbClr val="000000"/>
                </a:solidFill>
                <a:latin typeface="DaunPenh"/>
                <a:cs typeface="DaunPenh"/>
              </a:rPr>
              <a:t>SemoRebuli</a:t>
            </a:r>
          </a:p>
          <a:p>
            <a:pPr marL="285750" marR="0">
              <a:lnSpc>
                <a:spcPts val="1727"/>
              </a:lnSpc>
              <a:spcBef>
                <a:spcPts val="5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DaunPenh"/>
                <a:cs typeface="DaunPenh"/>
              </a:rPr>
              <a:t>verZis</a:t>
            </a:r>
            <a:r>
              <a:rPr dirty="0" sz="1600" b="1">
                <a:solidFill>
                  <a:srgbClr val="000000"/>
                </a:solidFill>
                <a:latin typeface="DaunPenh"/>
                <a:cs typeface="DaunPenh"/>
              </a:rPr>
              <a:t> </a:t>
            </a:r>
            <a:r>
              <a:rPr dirty="0" sz="1600" b="1">
                <a:solidFill>
                  <a:srgbClr val="000000"/>
                </a:solidFill>
                <a:latin typeface="DaunPenh"/>
                <a:cs typeface="DaunPenh"/>
              </a:rPr>
              <a:t>(aseve</a:t>
            </a:r>
            <a:r>
              <a:rPr dirty="0" sz="1600" b="1">
                <a:solidFill>
                  <a:srgbClr val="000000"/>
                </a:solidFill>
                <a:latin typeface="DaunPenh"/>
                <a:cs typeface="DaunPenh"/>
              </a:rPr>
              <a:t> </a:t>
            </a:r>
            <a:r>
              <a:rPr dirty="0" sz="1600" b="1">
                <a:solidFill>
                  <a:srgbClr val="000000"/>
                </a:solidFill>
                <a:latin typeface="DaunPenh"/>
                <a:cs typeface="DaunPenh"/>
              </a:rPr>
              <a:t>xaris)</a:t>
            </a:r>
            <a:r>
              <a:rPr dirty="0" sz="1600" b="1">
                <a:solidFill>
                  <a:srgbClr val="000000"/>
                </a:solidFill>
                <a:latin typeface="DaunPenh"/>
                <a:cs typeface="DaunPenh"/>
              </a:rPr>
              <a:t> </a:t>
            </a:r>
            <a:r>
              <a:rPr dirty="0" sz="1600" b="1">
                <a:solidFill>
                  <a:srgbClr val="000000"/>
                </a:solidFill>
                <a:latin typeface="DaunPenh"/>
                <a:cs typeface="DaunPenh"/>
              </a:rPr>
              <a:t>rqebi</a:t>
            </a:r>
            <a:r>
              <a:rPr dirty="0" sz="1600" b="1">
                <a:solidFill>
                  <a:srgbClr val="000000"/>
                </a:solidFill>
                <a:latin typeface="DaunPenh"/>
                <a:cs typeface="DaunPenh"/>
              </a:rPr>
              <a:t> </a:t>
            </a:r>
            <a:r>
              <a:rPr dirty="0" sz="1600" b="1">
                <a:solidFill>
                  <a:srgbClr val="000000"/>
                </a:solidFill>
                <a:latin typeface="DaunPenh"/>
                <a:cs typeface="DaunPenh"/>
              </a:rPr>
              <a:t>an</a:t>
            </a:r>
            <a:r>
              <a:rPr dirty="0" sz="1600" b="1">
                <a:solidFill>
                  <a:srgbClr val="000000"/>
                </a:solidFill>
                <a:latin typeface="DaunPenh"/>
                <a:cs typeface="DaunPenh"/>
              </a:rPr>
              <a:t> </a:t>
            </a:r>
            <a:r>
              <a:rPr dirty="0" sz="1600" b="1">
                <a:solidFill>
                  <a:srgbClr val="000000"/>
                </a:solidFill>
                <a:latin typeface="DaunPenh"/>
                <a:cs typeface="DaunPenh"/>
              </a:rPr>
              <a:t>sxva</a:t>
            </a:r>
            <a:r>
              <a:rPr dirty="0" sz="1600" b="1">
                <a:solidFill>
                  <a:srgbClr val="000000"/>
                </a:solidFill>
                <a:latin typeface="DaunPenh"/>
                <a:cs typeface="DaunPenh"/>
              </a:rPr>
              <a:t> </a:t>
            </a:r>
            <a:r>
              <a:rPr dirty="0" sz="1600" b="1">
                <a:solidFill>
                  <a:srgbClr val="000000"/>
                </a:solidFill>
                <a:latin typeface="DaunPenh"/>
                <a:cs typeface="DaunPenh"/>
              </a:rPr>
              <a:t>cxoveluri</a:t>
            </a:r>
            <a:r>
              <a:rPr dirty="0" sz="1600" b="1">
                <a:solidFill>
                  <a:srgbClr val="000000"/>
                </a:solidFill>
                <a:latin typeface="DaunPenh"/>
                <a:cs typeface="DaunPenh"/>
              </a:rPr>
              <a:t> </a:t>
            </a:r>
            <a:r>
              <a:rPr dirty="0" sz="1600" b="1">
                <a:solidFill>
                  <a:srgbClr val="000000"/>
                </a:solidFill>
                <a:latin typeface="DaunPenh"/>
                <a:cs typeface="DaunPenh"/>
              </a:rPr>
              <a:t>nakvTebi,</a:t>
            </a:r>
          </a:p>
          <a:p>
            <a:pPr marL="285750" marR="0">
              <a:lnSpc>
                <a:spcPts val="172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DaunPenh"/>
                <a:cs typeface="DaunPenh"/>
              </a:rPr>
              <a:t>adreelinisturi</a:t>
            </a:r>
            <a:r>
              <a:rPr dirty="0" sz="1600" b="1">
                <a:solidFill>
                  <a:srgbClr val="000000"/>
                </a:solidFill>
                <a:latin typeface="DaunPenh"/>
                <a:cs typeface="DaunPenh"/>
              </a:rPr>
              <a:t> </a:t>
            </a:r>
            <a:r>
              <a:rPr dirty="0" sz="1600" b="1">
                <a:solidFill>
                  <a:srgbClr val="000000"/>
                </a:solidFill>
                <a:latin typeface="DaunPenh"/>
                <a:cs typeface="DaunPenh"/>
              </a:rPr>
              <a:t>xanidan</a:t>
            </a:r>
            <a:r>
              <a:rPr dirty="0" sz="1600" b="1">
                <a:solidFill>
                  <a:srgbClr val="000000"/>
                </a:solidFill>
                <a:latin typeface="DaunPenh"/>
                <a:cs typeface="DaunPenh"/>
              </a:rPr>
              <a:t> </a:t>
            </a:r>
            <a:r>
              <a:rPr dirty="0" sz="1600" b="1">
                <a:solidFill>
                  <a:srgbClr val="000000"/>
                </a:solidFill>
                <a:latin typeface="DaunPenh"/>
                <a:cs typeface="DaunPenh"/>
              </a:rPr>
              <a:t>moyolebuli,</a:t>
            </a:r>
            <a:r>
              <a:rPr dirty="0" sz="1600" b="1">
                <a:solidFill>
                  <a:srgbClr val="000000"/>
                </a:solidFill>
                <a:latin typeface="DaunPenh"/>
                <a:cs typeface="DaunPenh"/>
              </a:rPr>
              <a:t> </a:t>
            </a:r>
            <a:r>
              <a:rPr dirty="0" sz="1600" b="1">
                <a:solidFill>
                  <a:srgbClr val="000000"/>
                </a:solidFill>
                <a:latin typeface="DaunPenh"/>
                <a:cs typeface="DaunPenh"/>
              </a:rPr>
              <a:t>damaxasiaTebel</a:t>
            </a:r>
          </a:p>
          <a:p>
            <a:pPr marL="285750" marR="0">
              <a:lnSpc>
                <a:spcPts val="172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DaunPenh"/>
                <a:cs typeface="DaunPenh"/>
              </a:rPr>
              <a:t>atributad</a:t>
            </a:r>
            <a:r>
              <a:rPr dirty="0" sz="1600" b="1">
                <a:solidFill>
                  <a:srgbClr val="000000"/>
                </a:solidFill>
                <a:latin typeface="DaunPenh"/>
                <a:cs typeface="DaunPenh"/>
              </a:rPr>
              <a:t> </a:t>
            </a:r>
            <a:r>
              <a:rPr dirty="0" sz="1600" b="1">
                <a:solidFill>
                  <a:srgbClr val="000000"/>
                </a:solidFill>
                <a:latin typeface="DaunPenh"/>
                <a:cs typeface="DaunPenh"/>
              </a:rPr>
              <a:t>iqca</a:t>
            </a:r>
            <a:r>
              <a:rPr dirty="0" sz="1600" b="1">
                <a:solidFill>
                  <a:srgbClr val="000000"/>
                </a:solidFill>
                <a:latin typeface="DaunPenh"/>
                <a:cs typeface="DaunPenh"/>
              </a:rPr>
              <a:t> </a:t>
            </a:r>
            <a:r>
              <a:rPr dirty="0" sz="1600" b="1">
                <a:solidFill>
                  <a:srgbClr val="000000"/>
                </a:solidFill>
                <a:latin typeface="DaunPenh"/>
                <a:cs typeface="DaunPenh"/>
              </a:rPr>
              <a:t>mefeTa</a:t>
            </a:r>
            <a:r>
              <a:rPr dirty="0" sz="1600" b="1">
                <a:solidFill>
                  <a:srgbClr val="000000"/>
                </a:solidFill>
                <a:latin typeface="DaunPenh"/>
                <a:cs typeface="DaunPenh"/>
              </a:rPr>
              <a:t> </a:t>
            </a:r>
            <a:r>
              <a:rPr dirty="0" sz="1600" b="1">
                <a:solidFill>
                  <a:srgbClr val="000000"/>
                </a:solidFill>
                <a:latin typeface="DaunPenh"/>
                <a:cs typeface="DaunPenh"/>
              </a:rPr>
              <a:t>Cveulebrivi,</a:t>
            </a:r>
            <a:r>
              <a:rPr dirty="0" sz="1600" b="1">
                <a:solidFill>
                  <a:srgbClr val="000000"/>
                </a:solidFill>
                <a:latin typeface="DaunPenh"/>
                <a:cs typeface="DaunPenh"/>
              </a:rPr>
              <a:t> </a:t>
            </a:r>
            <a:r>
              <a:rPr dirty="0" sz="1600" b="1">
                <a:solidFill>
                  <a:srgbClr val="000000"/>
                </a:solidFill>
                <a:latin typeface="DaunPenh"/>
                <a:cs typeface="DaunPenh"/>
              </a:rPr>
              <a:t>yoveldRiuri</a:t>
            </a:r>
          </a:p>
          <a:p>
            <a:pPr marL="285750" marR="0">
              <a:lnSpc>
                <a:spcPts val="172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DaunPenh"/>
                <a:cs typeface="DaunPenh"/>
              </a:rPr>
              <a:t>aRWurvilobisaTvisac:</a:t>
            </a:r>
            <a:r>
              <a:rPr dirty="0" sz="1600" b="1">
                <a:solidFill>
                  <a:srgbClr val="000000"/>
                </a:solidFill>
                <a:latin typeface="DaunPenh"/>
                <a:cs typeface="DaunPenh"/>
              </a:rPr>
              <a:t> </a:t>
            </a:r>
            <a:r>
              <a:rPr dirty="0" sz="1600" b="1">
                <a:solidFill>
                  <a:srgbClr val="000000"/>
                </a:solidFill>
                <a:latin typeface="DaunPenh"/>
                <a:cs typeface="DaunPenh"/>
              </a:rPr>
              <a:t>amgvar</a:t>
            </a:r>
            <a:r>
              <a:rPr dirty="0" sz="1600" b="1">
                <a:solidFill>
                  <a:srgbClr val="000000"/>
                </a:solidFill>
                <a:latin typeface="DaunPenh"/>
                <a:cs typeface="DaunPenh"/>
              </a:rPr>
              <a:t> </a:t>
            </a:r>
            <a:r>
              <a:rPr dirty="0" sz="1600" b="1">
                <a:solidFill>
                  <a:srgbClr val="000000"/>
                </a:solidFill>
                <a:latin typeface="DaunPenh"/>
                <a:cs typeface="DaunPenh"/>
              </a:rPr>
              <a:t>muzarads</a:t>
            </a:r>
            <a:r>
              <a:rPr dirty="0" sz="1600" b="1">
                <a:solidFill>
                  <a:srgbClr val="000000"/>
                </a:solidFill>
                <a:latin typeface="DaunPenh"/>
                <a:cs typeface="DaunPenh"/>
              </a:rPr>
              <a:t> </a:t>
            </a:r>
            <a:r>
              <a:rPr dirty="0" sz="1600" b="1">
                <a:solidFill>
                  <a:srgbClr val="000000"/>
                </a:solidFill>
                <a:latin typeface="DaunPenh"/>
                <a:cs typeface="DaunPenh"/>
              </a:rPr>
              <a:t>isini</a:t>
            </a:r>
            <a:r>
              <a:rPr dirty="0" sz="1600" b="1">
                <a:solidFill>
                  <a:srgbClr val="000000"/>
                </a:solidFill>
                <a:latin typeface="DaunPenh"/>
                <a:cs typeface="DaunPenh"/>
              </a:rPr>
              <a:t> </a:t>
            </a:r>
            <a:r>
              <a:rPr dirty="0" sz="1600" b="1">
                <a:solidFill>
                  <a:srgbClr val="000000"/>
                </a:solidFill>
                <a:latin typeface="DaunPenh"/>
                <a:cs typeface="DaunPenh"/>
              </a:rPr>
              <a:t>cxovrebaSic</a:t>
            </a:r>
          </a:p>
          <a:p>
            <a:pPr marL="285750" marR="0">
              <a:lnSpc>
                <a:spcPts val="1727"/>
              </a:lnSpc>
              <a:spcBef>
                <a:spcPts val="5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DaunPenh"/>
                <a:cs typeface="DaunPenh"/>
              </a:rPr>
              <a:t>atarebdnen.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80440" y="4072187"/>
            <a:ext cx="3709159" cy="3106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46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 i="1">
                <a:solidFill>
                  <a:srgbClr val="843c0b"/>
                </a:solidFill>
                <a:latin typeface="DaunPenh"/>
                <a:cs typeface="DaunPenh"/>
              </a:rPr>
              <a:t>`xolo</a:t>
            </a:r>
            <a:r>
              <a:rPr dirty="0" sz="1600" b="1" i="1">
                <a:solidFill>
                  <a:srgbClr val="843c0b"/>
                </a:solidFill>
                <a:latin typeface="DaunPenh"/>
                <a:cs typeface="DaunPenh"/>
              </a:rPr>
              <a:t> </a:t>
            </a:r>
            <a:r>
              <a:rPr dirty="0" sz="1600" b="1" i="1">
                <a:solidFill>
                  <a:srgbClr val="843c0b"/>
                </a:solidFill>
                <a:latin typeface="DaunPenh"/>
                <a:cs typeface="DaunPenh"/>
              </a:rPr>
              <a:t>vaxtang</a:t>
            </a:r>
            <a:r>
              <a:rPr dirty="0" sz="1600" b="1" i="1">
                <a:solidFill>
                  <a:srgbClr val="843c0b"/>
                </a:solidFill>
                <a:latin typeface="DaunPenh"/>
                <a:cs typeface="DaunPenh"/>
              </a:rPr>
              <a:t> </a:t>
            </a:r>
            <a:r>
              <a:rPr dirty="0" sz="1600" b="1" i="1">
                <a:solidFill>
                  <a:srgbClr val="843c0b"/>
                </a:solidFill>
                <a:latin typeface="DaunPenh"/>
                <a:cs typeface="DaunPenh"/>
              </a:rPr>
              <a:t>mefesa</a:t>
            </a:r>
            <a:r>
              <a:rPr dirty="0" sz="1600" b="1" i="1">
                <a:solidFill>
                  <a:srgbClr val="843c0b"/>
                </a:solidFill>
                <a:latin typeface="DaunPenh"/>
                <a:cs typeface="DaunPenh"/>
              </a:rPr>
              <a:t> </a:t>
            </a:r>
            <a:r>
              <a:rPr dirty="0" sz="1600" b="1" i="1">
                <a:solidFill>
                  <a:srgbClr val="843c0b"/>
                </a:solidFill>
                <a:latin typeface="DaunPenh"/>
                <a:cs typeface="DaunPenh"/>
              </a:rPr>
              <a:t>Seeqmna</a:t>
            </a:r>
            <a:r>
              <a:rPr dirty="0" sz="1600" b="1" i="1">
                <a:solidFill>
                  <a:srgbClr val="843c0b"/>
                </a:solidFill>
                <a:latin typeface="DaunPenh"/>
                <a:cs typeface="DaunPenh"/>
              </a:rPr>
              <a:t> </a:t>
            </a:r>
            <a:r>
              <a:rPr dirty="0" sz="1600" b="1" i="1">
                <a:solidFill>
                  <a:srgbClr val="843c0b"/>
                </a:solidFill>
                <a:latin typeface="DaunPenh"/>
                <a:cs typeface="DaunPenh"/>
              </a:rPr>
              <a:t>Cabalaxi</a:t>
            </a:r>
            <a:r>
              <a:rPr dirty="0" sz="1600" b="1" i="1">
                <a:solidFill>
                  <a:srgbClr val="843c0b"/>
                </a:solidFill>
                <a:latin typeface="DaunPenh"/>
                <a:cs typeface="DaunPenh"/>
              </a:rPr>
              <a:t> </a:t>
            </a:r>
            <a:r>
              <a:rPr dirty="0" sz="1600" b="1" i="1">
                <a:solidFill>
                  <a:srgbClr val="843c0b"/>
                </a:solidFill>
                <a:latin typeface="DaunPenh"/>
                <a:cs typeface="DaunPenh"/>
              </a:rPr>
              <a:t>oqrosi,</a:t>
            </a:r>
            <a:r>
              <a:rPr dirty="0" sz="1600" b="1" i="1">
                <a:solidFill>
                  <a:srgbClr val="843c0b"/>
                </a:solidFill>
                <a:latin typeface="DaunPenh"/>
                <a:cs typeface="DaunPenh"/>
              </a:rPr>
              <a:t> </a:t>
            </a:r>
            <a:r>
              <a:rPr dirty="0" sz="1600" b="1" i="1">
                <a:solidFill>
                  <a:srgbClr val="843c0b"/>
                </a:solidFill>
                <a:latin typeface="DaunPenh"/>
                <a:cs typeface="DaunPenh"/>
              </a:rPr>
              <a:t>da</a:t>
            </a:r>
            <a:r>
              <a:rPr dirty="0" sz="1600" b="1" i="1">
                <a:solidFill>
                  <a:srgbClr val="843c0b"/>
                </a:solidFill>
                <a:latin typeface="DaunPenh"/>
                <a:cs typeface="DaunPenh"/>
              </a:rPr>
              <a:t> </a:t>
            </a:r>
            <a:r>
              <a:rPr dirty="0" sz="1600" b="1" i="1">
                <a:solidFill>
                  <a:srgbClr val="843c0b"/>
                </a:solidFill>
                <a:latin typeface="DaunPenh"/>
                <a:cs typeface="DaunPenh"/>
              </a:rPr>
              <a:t>gamoesua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31228" y="4291643"/>
            <a:ext cx="2535652" cy="3106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46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 i="1">
                <a:solidFill>
                  <a:srgbClr val="843c0b"/>
                </a:solidFill>
                <a:latin typeface="DaunPenh"/>
                <a:cs typeface="DaunPenh"/>
              </a:rPr>
              <a:t>winaT</a:t>
            </a:r>
            <a:r>
              <a:rPr dirty="0" sz="1600" b="1" i="1">
                <a:solidFill>
                  <a:srgbClr val="843c0b"/>
                </a:solidFill>
                <a:latin typeface="DaunPenh"/>
                <a:cs typeface="DaunPenh"/>
              </a:rPr>
              <a:t> </a:t>
            </a:r>
            <a:r>
              <a:rPr dirty="0" sz="1600" b="1" i="1">
                <a:solidFill>
                  <a:srgbClr val="843c0b"/>
                </a:solidFill>
                <a:latin typeface="DaunPenh"/>
                <a:cs typeface="DaunPenh"/>
              </a:rPr>
              <a:t>mgeli</a:t>
            </a:r>
            <a:r>
              <a:rPr dirty="0" sz="1600" b="1" i="1">
                <a:solidFill>
                  <a:srgbClr val="843c0b"/>
                </a:solidFill>
                <a:latin typeface="DaunPenh"/>
                <a:cs typeface="DaunPenh"/>
              </a:rPr>
              <a:t> </a:t>
            </a:r>
            <a:r>
              <a:rPr dirty="0" sz="1600" b="1" i="1">
                <a:solidFill>
                  <a:srgbClr val="843c0b"/>
                </a:solidFill>
                <a:latin typeface="DaunPenh"/>
                <a:cs typeface="DaunPenh"/>
              </a:rPr>
              <a:t>da</a:t>
            </a:r>
            <a:r>
              <a:rPr dirty="0" sz="1600" b="1" i="1">
                <a:solidFill>
                  <a:srgbClr val="843c0b"/>
                </a:solidFill>
                <a:latin typeface="DaunPenh"/>
                <a:cs typeface="DaunPenh"/>
              </a:rPr>
              <a:t> </a:t>
            </a:r>
            <a:r>
              <a:rPr dirty="0" sz="1600" b="1" i="1">
                <a:solidFill>
                  <a:srgbClr val="843c0b"/>
                </a:solidFill>
                <a:latin typeface="DaunPenh"/>
                <a:cs typeface="DaunPenh"/>
              </a:rPr>
              <a:t>ukanaT</a:t>
            </a:r>
            <a:r>
              <a:rPr dirty="0" sz="1600" b="1" i="1">
                <a:solidFill>
                  <a:srgbClr val="843c0b"/>
                </a:solidFill>
                <a:latin typeface="DaunPenh"/>
                <a:cs typeface="DaunPenh"/>
              </a:rPr>
              <a:t> </a:t>
            </a:r>
            <a:r>
              <a:rPr dirty="0" sz="1600" b="1" i="1">
                <a:solidFill>
                  <a:srgbClr val="843c0b"/>
                </a:solidFill>
                <a:latin typeface="DaunPenh"/>
                <a:cs typeface="DaunPenh"/>
              </a:rPr>
              <a:t>lomi~</a:t>
            </a:r>
            <a:r>
              <a:rPr dirty="0" sz="1600" spc="11" b="1" i="1">
                <a:solidFill>
                  <a:srgbClr val="843c0b"/>
                </a:solidFill>
                <a:latin typeface="DaunPenh"/>
                <a:cs typeface="DaunPenh"/>
              </a:rPr>
              <a:t> </a:t>
            </a:r>
            <a:r>
              <a:rPr dirty="0" sz="1600" b="1">
                <a:solidFill>
                  <a:srgbClr val="843c0b"/>
                </a:solidFill>
                <a:latin typeface="DaunPenh"/>
                <a:cs typeface="DaunPenh"/>
              </a:rPr>
              <a:t>_juanSeri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50119" y="616162"/>
            <a:ext cx="10442300" cy="7998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ვარაჰრან</a:t>
            </a: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(იგივე</a:t>
            </a: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ბარამ,</a:t>
            </a: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ვარამ</a:t>
            </a: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-</a:t>
            </a:r>
            <a:r>
              <a:rPr dirty="0" sz="1800" spc="448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ავესტური</a:t>
            </a: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„ვერეთრაგნა“</a:t>
            </a: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-</a:t>
            </a: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გამაჯვების</a:t>
            </a: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ღმერთი)</a:t>
            </a: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SRWGHL+TimesNewRomanPS-BoldMT"/>
                <a:cs typeface="SRWGHL+TimesNewRomanPS-BoldMT"/>
              </a:rPr>
              <a:t>III.</a:t>
            </a:r>
            <a:r>
              <a:rPr dirty="0" sz="1800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(მეფობდა</a:t>
            </a: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293</a:t>
            </a: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წ-</a:t>
            </a:r>
          </a:p>
          <a:p>
            <a:pPr marL="284162" marR="0">
              <a:lnSpc>
                <a:spcPts val="1833"/>
              </a:lnSpc>
              <a:spcBef>
                <a:spcPts val="11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დან</a:t>
            </a: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ოთხი</a:t>
            </a: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თვის</a:t>
            </a: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მანძილზე),</a:t>
            </a: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გამოსახულია</a:t>
            </a: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როგორც</a:t>
            </a: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მეფისწული</a:t>
            </a: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ცხენისთავიანი</a:t>
            </a: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მუზარადით,</a:t>
            </a:r>
          </a:p>
          <a:p>
            <a:pPr marL="3084512" marR="0">
              <a:lnSpc>
                <a:spcPts val="1944"/>
              </a:lnSpc>
              <a:spcBef>
                <a:spcPts val="5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თავისი</a:t>
            </a: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მამის,</a:t>
            </a: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ვარაჰრან</a:t>
            </a:r>
            <a:r>
              <a:rPr dirty="0" sz="1800" spc="-47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SRWGHL+TimesNewRomanPS-BoldMT"/>
                <a:cs typeface="SRWGHL+TimesNewRomanPS-BoldMT"/>
              </a:rPr>
              <a:t>II</a:t>
            </a:r>
            <a:r>
              <a:rPr dirty="0" sz="1800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-ის</a:t>
            </a: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Sylfaen"/>
                <a:cs typeface="Sylfaen"/>
              </a:rPr>
              <a:t>გვერდით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67619" y="1391987"/>
            <a:ext cx="9810066" cy="27094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3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i="1">
                <a:solidFill>
                  <a:srgbClr val="000000"/>
                </a:solidFill>
                <a:latin typeface="Sylfaen"/>
                <a:cs typeface="Sylfaen"/>
              </a:rPr>
              <a:t>ზუსტად</a:t>
            </a:r>
            <a:r>
              <a:rPr dirty="0" sz="1800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i="1">
                <a:solidFill>
                  <a:srgbClr val="000000"/>
                </a:solidFill>
                <a:latin typeface="Sylfaen"/>
                <a:cs typeface="Sylfaen"/>
              </a:rPr>
              <a:t>იმგვარივე</a:t>
            </a:r>
            <a:r>
              <a:rPr dirty="0" sz="1800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i="1">
                <a:solidFill>
                  <a:srgbClr val="000000"/>
                </a:solidFill>
                <a:latin typeface="Sylfaen"/>
                <a:cs typeface="Sylfaen"/>
              </a:rPr>
              <a:t>კულახით,</a:t>
            </a:r>
            <a:r>
              <a:rPr dirty="0" sz="1800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i="1">
                <a:solidFill>
                  <a:srgbClr val="000000"/>
                </a:solidFill>
                <a:latin typeface="Sylfaen"/>
                <a:cs typeface="Sylfaen"/>
              </a:rPr>
              <a:t>როგორც</a:t>
            </a:r>
            <a:r>
              <a:rPr dirty="0" sz="1800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i="1">
                <a:solidFill>
                  <a:srgbClr val="000000"/>
                </a:solidFill>
                <a:latin typeface="Sylfaen"/>
                <a:cs typeface="Sylfaen"/>
              </a:rPr>
              <a:t>ეს</a:t>
            </a:r>
            <a:r>
              <a:rPr dirty="0" sz="1800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i="1">
                <a:solidFill>
                  <a:srgbClr val="000000"/>
                </a:solidFill>
                <a:latin typeface="Sylfaen"/>
                <a:cs typeface="Sylfaen"/>
              </a:rPr>
              <a:t>გვაქვს</a:t>
            </a:r>
            <a:r>
              <a:rPr dirty="0" sz="1800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i="1">
                <a:solidFill>
                  <a:srgbClr val="000000"/>
                </a:solidFill>
                <a:latin typeface="Sylfaen"/>
                <a:cs typeface="Sylfaen"/>
              </a:rPr>
              <a:t>სარგვეშის</a:t>
            </a:r>
            <a:r>
              <a:rPr dirty="0" sz="1800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i="1">
                <a:solidFill>
                  <a:srgbClr val="000000"/>
                </a:solidFill>
                <a:latin typeface="Sylfaen"/>
                <a:cs typeface="Sylfaen"/>
              </a:rPr>
              <a:t>თასის</a:t>
            </a:r>
            <a:r>
              <a:rPr dirty="0" sz="1800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i="1">
                <a:solidFill>
                  <a:srgbClr val="000000"/>
                </a:solidFill>
                <a:latin typeface="Sylfaen"/>
                <a:cs typeface="Sylfaen"/>
              </a:rPr>
              <a:t>იმავე</a:t>
            </a:r>
            <a:r>
              <a:rPr dirty="0" sz="1800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i="1">
                <a:solidFill>
                  <a:srgbClr val="000000"/>
                </a:solidFill>
                <a:latin typeface="Sylfaen"/>
                <a:cs typeface="Sylfaen"/>
              </a:rPr>
              <a:t>ისტორიულ</a:t>
            </a:r>
            <a:r>
              <a:rPr dirty="0" sz="1800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1800" i="1">
                <a:solidFill>
                  <a:srgbClr val="000000"/>
                </a:solidFill>
                <a:latin typeface="Sylfaen"/>
                <a:cs typeface="Sylfaen"/>
              </a:rPr>
              <a:t>პირზე.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09527" y="406131"/>
            <a:ext cx="10333206" cy="6674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36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Sylfaen"/>
                <a:cs typeface="Sylfaen"/>
              </a:rPr>
              <a:t>წილკანი.</a:t>
            </a:r>
            <a:r>
              <a:rPr dirty="0" sz="2200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200">
                <a:solidFill>
                  <a:srgbClr val="000000"/>
                </a:solidFill>
                <a:latin typeface="Sylfaen"/>
                <a:cs typeface="Sylfaen"/>
              </a:rPr>
              <a:t>ვახტანგ</a:t>
            </a:r>
            <a:r>
              <a:rPr dirty="0" sz="2200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200">
                <a:solidFill>
                  <a:srgbClr val="000000"/>
                </a:solidFill>
                <a:latin typeface="Sylfaen"/>
                <a:cs typeface="Sylfaen"/>
              </a:rPr>
              <a:t>გორგასლის</a:t>
            </a:r>
            <a:r>
              <a:rPr dirty="0" sz="2200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200">
                <a:solidFill>
                  <a:srgbClr val="000000"/>
                </a:solidFill>
                <a:latin typeface="Sylfaen"/>
                <a:cs typeface="Sylfaen"/>
              </a:rPr>
              <a:t>დროინდელი</a:t>
            </a:r>
            <a:r>
              <a:rPr dirty="0" sz="2200" spc="55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200">
                <a:solidFill>
                  <a:srgbClr val="000000"/>
                </a:solidFill>
                <a:latin typeface="Sylfaen"/>
                <a:cs typeface="Sylfaen"/>
              </a:rPr>
              <a:t>(</a:t>
            </a:r>
            <a:r>
              <a:rPr dirty="0" sz="2200">
                <a:solidFill>
                  <a:srgbClr val="000000"/>
                </a:solidFill>
                <a:latin typeface="EOHLLU+TimesNewRomanPSMT"/>
                <a:cs typeface="EOHLLU+TimesNewRomanPSMT"/>
              </a:rPr>
              <a:t>V</a:t>
            </a:r>
            <a:r>
              <a:rPr dirty="0" sz="2200">
                <a:solidFill>
                  <a:srgbClr val="000000"/>
                </a:solidFill>
                <a:latin typeface="Sylfaen"/>
                <a:cs typeface="Sylfaen"/>
              </a:rPr>
              <a:t>ს-ის</a:t>
            </a:r>
            <a:r>
              <a:rPr dirty="0" sz="2200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200">
                <a:solidFill>
                  <a:srgbClr val="000000"/>
                </a:solidFill>
                <a:latin typeface="Sylfaen"/>
                <a:cs typeface="Sylfaen"/>
              </a:rPr>
              <a:t>მეორე</a:t>
            </a:r>
            <a:r>
              <a:rPr dirty="0" sz="2200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200">
                <a:solidFill>
                  <a:srgbClr val="000000"/>
                </a:solidFill>
                <a:latin typeface="Sylfaen"/>
                <a:cs typeface="Sylfaen"/>
              </a:rPr>
              <a:t>ნახევარი)</a:t>
            </a:r>
            <a:r>
              <a:rPr dirty="0" sz="2200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200">
                <a:solidFill>
                  <a:srgbClr val="000000"/>
                </a:solidFill>
                <a:latin typeface="Sylfaen"/>
                <a:cs typeface="Sylfaen"/>
              </a:rPr>
              <a:t>სამნავიანი</a:t>
            </a:r>
          </a:p>
          <a:p>
            <a:pPr marL="3635374" marR="0">
              <a:lnSpc>
                <a:spcPts val="2240"/>
              </a:lnSpc>
              <a:spcBef>
                <a:spcPts val="185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Sylfaen"/>
                <a:cs typeface="Sylfaen"/>
              </a:rPr>
              <a:t>ბაზილიკის</a:t>
            </a:r>
            <a:r>
              <a:rPr dirty="0" sz="2200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200">
                <a:solidFill>
                  <a:srgbClr val="000000"/>
                </a:solidFill>
                <a:latin typeface="Sylfaen"/>
                <a:cs typeface="Sylfaen"/>
              </a:rPr>
              <a:t>კაპიტელი.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424139" y="1052609"/>
            <a:ext cx="5101442" cy="3226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40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i="1">
                <a:solidFill>
                  <a:srgbClr val="000000"/>
                </a:solidFill>
                <a:latin typeface="Sylfaen"/>
                <a:cs typeface="Sylfaen"/>
              </a:rPr>
              <a:t>სამეფო</a:t>
            </a:r>
            <a:r>
              <a:rPr dirty="0" sz="2200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200" i="1">
                <a:solidFill>
                  <a:srgbClr val="000000"/>
                </a:solidFill>
                <a:latin typeface="Sylfaen"/>
                <a:cs typeface="Sylfaen"/>
              </a:rPr>
              <a:t>ფრთებსშუა</a:t>
            </a:r>
            <a:r>
              <a:rPr dirty="0" sz="2200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200" i="1">
                <a:solidFill>
                  <a:srgbClr val="000000"/>
                </a:solidFill>
                <a:latin typeface="Sylfaen"/>
                <a:cs typeface="Sylfaen"/>
              </a:rPr>
              <a:t>მოქცეულია</a:t>
            </a:r>
            <a:r>
              <a:rPr dirty="0" sz="2200" i="1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200" i="1">
                <a:solidFill>
                  <a:srgbClr val="000000"/>
                </a:solidFill>
                <a:latin typeface="Sylfaen"/>
                <a:cs typeface="Sylfaen"/>
              </a:rPr>
              <a:t>ჯვარი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331645" y="1354361"/>
            <a:ext cx="4179980" cy="3226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40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Sylfaen"/>
                <a:cs typeface="Sylfaen"/>
              </a:rPr>
              <a:t>ურბნისის</a:t>
            </a:r>
            <a:r>
              <a:rPr dirty="0" sz="2200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200">
                <a:solidFill>
                  <a:srgbClr val="000000"/>
                </a:solidFill>
                <a:latin typeface="Sylfaen"/>
                <a:cs typeface="Sylfaen"/>
              </a:rPr>
              <a:t>ეკლესიის</a:t>
            </a:r>
            <a:r>
              <a:rPr dirty="0" sz="2200">
                <a:solidFill>
                  <a:srgbClr val="000000"/>
                </a:solidFill>
                <a:latin typeface="Sylfaen"/>
                <a:cs typeface="Sylfaen"/>
              </a:rPr>
              <a:t> </a:t>
            </a:r>
            <a:r>
              <a:rPr dirty="0" sz="2200">
                <a:solidFill>
                  <a:srgbClr val="000000"/>
                </a:solidFill>
                <a:latin typeface="Sylfaen"/>
                <a:cs typeface="Sylfaen"/>
              </a:rPr>
              <a:t>ანტეფიქსი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06525" y="561078"/>
            <a:ext cx="9522291" cy="992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44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d966"/>
                </a:solidFill>
                <a:latin typeface="Sylfaen"/>
                <a:cs typeface="Sylfaen"/>
              </a:rPr>
              <a:t>ოქროს</a:t>
            </a:r>
            <a:r>
              <a:rPr dirty="0" sz="2400">
                <a:solidFill>
                  <a:srgbClr val="ffd966"/>
                </a:solidFill>
                <a:latin typeface="Sylfaen"/>
                <a:cs typeface="Sylfaen"/>
              </a:rPr>
              <a:t> </a:t>
            </a:r>
            <a:r>
              <a:rPr dirty="0" sz="2400">
                <a:solidFill>
                  <a:srgbClr val="ffd966"/>
                </a:solidFill>
                <a:latin typeface="Sylfaen"/>
                <a:cs typeface="Sylfaen"/>
              </a:rPr>
              <a:t>სეგმენტებიანი</a:t>
            </a:r>
            <a:r>
              <a:rPr dirty="0" sz="2400">
                <a:solidFill>
                  <a:srgbClr val="ffd966"/>
                </a:solidFill>
                <a:latin typeface="Sylfaen"/>
                <a:cs typeface="Sylfaen"/>
              </a:rPr>
              <a:t> </a:t>
            </a:r>
            <a:r>
              <a:rPr dirty="0" sz="2400">
                <a:solidFill>
                  <a:srgbClr val="ffd966"/>
                </a:solidFill>
                <a:latin typeface="Sylfaen"/>
                <a:cs typeface="Sylfaen"/>
              </a:rPr>
              <a:t>ქამარი,</a:t>
            </a:r>
            <a:r>
              <a:rPr dirty="0" sz="2400">
                <a:solidFill>
                  <a:srgbClr val="ffd966"/>
                </a:solidFill>
                <a:latin typeface="Sylfaen"/>
                <a:cs typeface="Sylfaen"/>
              </a:rPr>
              <a:t> </a:t>
            </a:r>
            <a:r>
              <a:rPr dirty="0" sz="2400">
                <a:solidFill>
                  <a:srgbClr val="ffd966"/>
                </a:solidFill>
                <a:latin typeface="Sylfaen"/>
                <a:cs typeface="Sylfaen"/>
              </a:rPr>
              <a:t>ცენტრში</a:t>
            </a:r>
            <a:r>
              <a:rPr dirty="0" sz="2400">
                <a:solidFill>
                  <a:srgbClr val="ffd966"/>
                </a:solidFill>
                <a:latin typeface="Sylfaen"/>
                <a:cs typeface="Sylfaen"/>
              </a:rPr>
              <a:t> </a:t>
            </a:r>
            <a:r>
              <a:rPr dirty="0" sz="2400">
                <a:solidFill>
                  <a:srgbClr val="ffd966"/>
                </a:solidFill>
                <a:latin typeface="Sylfaen"/>
                <a:cs typeface="Sylfaen"/>
              </a:rPr>
              <a:t>სასანელი</a:t>
            </a:r>
            <a:r>
              <a:rPr dirty="0" sz="2400">
                <a:solidFill>
                  <a:srgbClr val="ffd966"/>
                </a:solidFill>
                <a:latin typeface="Sylfaen"/>
                <a:cs typeface="Sylfaen"/>
              </a:rPr>
              <a:t> </a:t>
            </a:r>
            <a:r>
              <a:rPr dirty="0" sz="2400">
                <a:solidFill>
                  <a:srgbClr val="ffd966"/>
                </a:solidFill>
                <a:latin typeface="Sylfaen"/>
                <a:cs typeface="Sylfaen"/>
              </a:rPr>
              <a:t>მეფის</a:t>
            </a:r>
            <a:r>
              <a:rPr dirty="0" sz="2400">
                <a:solidFill>
                  <a:srgbClr val="ffd966"/>
                </a:solidFill>
                <a:latin typeface="Sylfaen"/>
                <a:cs typeface="Sylfaen"/>
              </a:rPr>
              <a:t> </a:t>
            </a:r>
            <a:r>
              <a:rPr dirty="0" sz="2400">
                <a:solidFill>
                  <a:srgbClr val="ffd966"/>
                </a:solidFill>
                <a:latin typeface="Sylfaen"/>
                <a:cs typeface="Sylfaen"/>
              </a:rPr>
              <a:t>სქემატური</a:t>
            </a:r>
          </a:p>
          <a:p>
            <a:pPr marL="1174749" marR="0">
              <a:lnSpc>
                <a:spcPts val="2444"/>
              </a:lnSpc>
              <a:spcBef>
                <a:spcPts val="197"/>
              </a:spcBef>
              <a:spcAft>
                <a:spcPts val="0"/>
              </a:spcAft>
            </a:pPr>
            <a:r>
              <a:rPr dirty="0" sz="2400">
                <a:solidFill>
                  <a:srgbClr val="ffd966"/>
                </a:solidFill>
                <a:latin typeface="Sylfaen"/>
                <a:cs typeface="Sylfaen"/>
              </a:rPr>
              <a:t>გამოსახულებით.</a:t>
            </a:r>
            <a:r>
              <a:rPr dirty="0" sz="2400">
                <a:solidFill>
                  <a:srgbClr val="ffd966"/>
                </a:solidFill>
                <a:latin typeface="Sylfaen"/>
                <a:cs typeface="Sylfaen"/>
              </a:rPr>
              <a:t> </a:t>
            </a:r>
            <a:r>
              <a:rPr dirty="0" sz="2400">
                <a:solidFill>
                  <a:srgbClr val="ffd966"/>
                </a:solidFill>
                <a:latin typeface="Sylfaen"/>
                <a:cs typeface="Sylfaen"/>
              </a:rPr>
              <a:t>სოფ.</a:t>
            </a:r>
            <a:r>
              <a:rPr dirty="0" sz="2400">
                <a:solidFill>
                  <a:srgbClr val="ffd966"/>
                </a:solidFill>
                <a:latin typeface="Sylfaen"/>
                <a:cs typeface="Sylfaen"/>
              </a:rPr>
              <a:t> </a:t>
            </a:r>
            <a:r>
              <a:rPr dirty="0" sz="2400">
                <a:solidFill>
                  <a:srgbClr val="ffd966"/>
                </a:solidFill>
                <a:latin typeface="Sylfaen"/>
                <a:cs typeface="Sylfaen"/>
              </a:rPr>
              <a:t>ანაგა,</a:t>
            </a:r>
            <a:r>
              <a:rPr dirty="0" sz="2400">
                <a:solidFill>
                  <a:srgbClr val="ffd966"/>
                </a:solidFill>
                <a:latin typeface="Sylfaen"/>
                <a:cs typeface="Sylfaen"/>
              </a:rPr>
              <a:t> </a:t>
            </a:r>
            <a:r>
              <a:rPr dirty="0" sz="2400">
                <a:solidFill>
                  <a:srgbClr val="ffd966"/>
                </a:solidFill>
                <a:latin typeface="Sylfaen"/>
                <a:cs typeface="Sylfaen"/>
              </a:rPr>
              <a:t>ხორნაბუჯის</a:t>
            </a:r>
            <a:r>
              <a:rPr dirty="0" sz="2400">
                <a:solidFill>
                  <a:srgbClr val="ffd966"/>
                </a:solidFill>
                <a:latin typeface="Sylfaen"/>
                <a:cs typeface="Sylfaen"/>
              </a:rPr>
              <a:t> </a:t>
            </a:r>
            <a:r>
              <a:rPr dirty="0" sz="2400">
                <a:solidFill>
                  <a:srgbClr val="ffd966"/>
                </a:solidFill>
                <a:latin typeface="Sylfaen"/>
                <a:cs typeface="Sylfaen"/>
              </a:rPr>
              <a:t>მიდამო</a:t>
            </a:r>
          </a:p>
          <a:p>
            <a:pPr marL="2992437" marR="0">
              <a:lnSpc>
                <a:spcPts val="2037"/>
              </a:lnSpc>
              <a:spcBef>
                <a:spcPts val="492"/>
              </a:spcBef>
              <a:spcAft>
                <a:spcPts val="0"/>
              </a:spcAft>
            </a:pPr>
            <a:r>
              <a:rPr dirty="0" sz="2000" i="1">
                <a:solidFill>
                  <a:srgbClr val="ffd966"/>
                </a:solidFill>
                <a:latin typeface="Sylfaen"/>
                <a:cs typeface="Sylfaen"/>
              </a:rPr>
              <a:t>(სიღნაღის</a:t>
            </a:r>
            <a:r>
              <a:rPr dirty="0" sz="2000" i="1">
                <a:solidFill>
                  <a:srgbClr val="ffd966"/>
                </a:solidFill>
                <a:latin typeface="Sylfaen"/>
                <a:cs typeface="Sylfaen"/>
              </a:rPr>
              <a:t> </a:t>
            </a:r>
            <a:r>
              <a:rPr dirty="0" sz="2000" i="1">
                <a:solidFill>
                  <a:srgbClr val="ffd966"/>
                </a:solidFill>
                <a:latin typeface="Sylfaen"/>
                <a:cs typeface="Sylfaen"/>
              </a:rPr>
              <a:t>მუნიციპალიტეტი)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88032" y="497232"/>
            <a:ext cx="10136821" cy="11228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329854" marR="0">
              <a:lnSpc>
                <a:spcPts val="1629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Sylfaen"/>
                <a:cs typeface="Sylfaen"/>
              </a:rPr>
              <a:t>თასი</a:t>
            </a:r>
            <a:r>
              <a:rPr dirty="0" sz="1600" b="1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dirty="0" sz="1600" b="1">
                <a:solidFill>
                  <a:srgbClr val="ffffff"/>
                </a:solidFill>
                <a:latin typeface="Sylfaen"/>
                <a:cs typeface="Sylfaen"/>
              </a:rPr>
              <a:t>არმაზისხევიდან,</a:t>
            </a:r>
            <a:r>
              <a:rPr dirty="0" sz="1600" b="1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dirty="0" sz="1600" b="1">
                <a:solidFill>
                  <a:srgbClr val="ffffff"/>
                </a:solidFill>
                <a:latin typeface="Sylfaen"/>
                <a:cs typeface="Sylfaen"/>
              </a:rPr>
              <a:t>პიტიახშ</a:t>
            </a:r>
            <a:r>
              <a:rPr dirty="0" sz="1600" spc="-70" b="1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dirty="0" sz="1600" b="1">
                <a:solidFill>
                  <a:srgbClr val="ffffff"/>
                </a:solidFill>
                <a:latin typeface="Sylfaen"/>
                <a:cs typeface="Sylfaen"/>
              </a:rPr>
              <a:t>ფაფაკის</a:t>
            </a:r>
            <a:r>
              <a:rPr dirty="0" sz="1600" b="1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dirty="0" sz="1600" b="1">
                <a:solidFill>
                  <a:srgbClr val="ffffff"/>
                </a:solidFill>
                <a:latin typeface="Sylfaen"/>
                <a:cs typeface="Sylfaen"/>
              </a:rPr>
              <a:t>გამოსახულებით</a:t>
            </a:r>
          </a:p>
          <a:p>
            <a:pPr marL="112910" marR="0">
              <a:lnSpc>
                <a:spcPts val="1629"/>
              </a:lnSpc>
              <a:spcBef>
                <a:spcPts val="148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Sylfaen"/>
                <a:cs typeface="Sylfaen"/>
              </a:rPr>
              <a:t>ფალაური</a:t>
            </a:r>
            <a:r>
              <a:rPr dirty="0" sz="1600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dirty="0" sz="1600">
                <a:solidFill>
                  <a:srgbClr val="ffffff"/>
                </a:solidFill>
                <a:latin typeface="Sylfaen"/>
                <a:cs typeface="Sylfaen"/>
              </a:rPr>
              <a:t>წარწერა:</a:t>
            </a:r>
            <a:r>
              <a:rPr dirty="0" sz="1600" spc="10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dirty="0" sz="1600" i="1">
                <a:solidFill>
                  <a:srgbClr val="ffffff"/>
                </a:solidFill>
                <a:latin typeface="Sylfaen"/>
                <a:cs typeface="Sylfaen"/>
              </a:rPr>
              <a:t>„ფაფაკ</a:t>
            </a:r>
            <a:r>
              <a:rPr dirty="0" sz="1600" i="1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dirty="0" sz="1600" i="1">
                <a:solidFill>
                  <a:srgbClr val="ffffff"/>
                </a:solidFill>
                <a:latin typeface="Sylfaen"/>
                <a:cs typeface="Sylfaen"/>
              </a:rPr>
              <a:t>პიტიახში</a:t>
            </a:r>
            <a:r>
              <a:rPr dirty="0" sz="1600" i="1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dirty="0" sz="1600" i="1">
                <a:solidFill>
                  <a:srgbClr val="ffffff"/>
                </a:solidFill>
                <a:latin typeface="Sylfaen"/>
                <a:cs typeface="Sylfaen"/>
              </a:rPr>
              <a:t>ღვთაებრივი</a:t>
            </a:r>
            <a:r>
              <a:rPr dirty="0" sz="1600" i="1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dirty="0" sz="1600" i="1">
                <a:solidFill>
                  <a:srgbClr val="ffffff"/>
                </a:solidFill>
                <a:latin typeface="Sylfaen"/>
                <a:cs typeface="Sylfaen"/>
              </a:rPr>
              <a:t>არდაშირისა</a:t>
            </a:r>
            <a:r>
              <a:rPr dirty="0" sz="1600" i="1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dirty="0" sz="1600" i="1">
                <a:solidFill>
                  <a:srgbClr val="ffffff"/>
                </a:solidFill>
                <a:latin typeface="Sylfaen"/>
                <a:cs typeface="Sylfaen"/>
              </a:rPr>
              <a:t>ღვთაებრივი</a:t>
            </a:r>
            <a:r>
              <a:rPr dirty="0" sz="1600" i="1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dirty="0" sz="1600" i="1">
                <a:solidFill>
                  <a:srgbClr val="ffffff"/>
                </a:solidFill>
                <a:latin typeface="Sylfaen"/>
                <a:cs typeface="Sylfaen"/>
              </a:rPr>
              <a:t>ფაფაკის</a:t>
            </a:r>
            <a:r>
              <a:rPr dirty="0" sz="1600" i="1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dirty="0" sz="1600" i="1">
                <a:solidFill>
                  <a:srgbClr val="ffffff"/>
                </a:solidFill>
                <a:latin typeface="Sylfaen"/>
                <a:cs typeface="Sylfaen"/>
              </a:rPr>
              <a:t>ძისა</a:t>
            </a:r>
            <a:r>
              <a:rPr dirty="0" sz="1600" i="1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dirty="0" sz="1600" i="1">
                <a:solidFill>
                  <a:srgbClr val="ffffff"/>
                </a:solidFill>
                <a:latin typeface="Sylfaen"/>
                <a:cs typeface="Sylfaen"/>
              </a:rPr>
              <a:t>გურზან</a:t>
            </a:r>
            <a:r>
              <a:rPr dirty="0" sz="1600" i="1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dirty="0" sz="1600" i="1">
                <a:solidFill>
                  <a:srgbClr val="ffffff"/>
                </a:solidFill>
                <a:latin typeface="Sylfaen"/>
                <a:cs typeface="Sylfaen"/>
              </a:rPr>
              <a:t>ქვეყნის</a:t>
            </a:r>
          </a:p>
          <a:p>
            <a:pPr marL="2737842" marR="0">
              <a:lnSpc>
                <a:spcPts val="1629"/>
              </a:lnSpc>
              <a:spcBef>
                <a:spcPts val="77"/>
              </a:spcBef>
              <a:spcAft>
                <a:spcPts val="0"/>
              </a:spcAft>
            </a:pPr>
            <a:r>
              <a:rPr dirty="0" sz="1600" i="1">
                <a:solidFill>
                  <a:srgbClr val="ffffff"/>
                </a:solidFill>
                <a:latin typeface="Sylfaen"/>
                <a:cs typeface="Sylfaen"/>
              </a:rPr>
              <a:t>პიტიახშს</a:t>
            </a:r>
            <a:r>
              <a:rPr dirty="0" sz="1600" i="1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dirty="0" sz="1600" i="1">
                <a:solidFill>
                  <a:srgbClr val="ffffff"/>
                </a:solidFill>
                <a:latin typeface="Sylfaen"/>
                <a:cs typeface="Sylfaen"/>
              </a:rPr>
              <a:t>არზამეს</a:t>
            </a:r>
            <a:r>
              <a:rPr dirty="0" sz="1600" i="1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dirty="0" sz="1600" i="1">
                <a:solidFill>
                  <a:srgbClr val="ffffff"/>
                </a:solidFill>
                <a:latin typeface="Sylfaen"/>
                <a:cs typeface="Sylfaen"/>
              </a:rPr>
              <a:t>უძღვნის</a:t>
            </a:r>
            <a:r>
              <a:rPr dirty="0" sz="1600">
                <a:solidFill>
                  <a:srgbClr val="ffffff"/>
                </a:solidFill>
                <a:latin typeface="FOFQQJ+Calibri-Light,Italic"/>
                <a:cs typeface="FOFQQJ+Calibri-Light,Italic"/>
              </a:rPr>
              <a:t>.”</a:t>
            </a:r>
            <a:r>
              <a:rPr dirty="0" sz="1600" spc="-12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i="1">
                <a:solidFill>
                  <a:srgbClr val="ffffff"/>
                </a:solidFill>
                <a:latin typeface="Sylfaen"/>
                <a:cs typeface="Sylfaen"/>
              </a:rPr>
              <a:t>–</a:t>
            </a:r>
            <a:r>
              <a:rPr dirty="0" sz="1600">
                <a:solidFill>
                  <a:srgbClr val="ffffff"/>
                </a:solidFill>
                <a:latin typeface="Sylfaen"/>
                <a:cs typeface="Sylfaen"/>
              </a:rPr>
              <a:t>(</a:t>
            </a:r>
            <a:r>
              <a:rPr dirty="0" sz="1600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dirty="0" sz="1600">
                <a:solidFill>
                  <a:srgbClr val="ffffff"/>
                </a:solidFill>
                <a:latin typeface="Sylfaen"/>
                <a:cs typeface="Sylfaen"/>
              </a:rPr>
              <a:t>შ.</a:t>
            </a:r>
            <a:r>
              <a:rPr dirty="0" sz="1600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dirty="0" sz="1600">
                <a:solidFill>
                  <a:srgbClr val="ffffff"/>
                </a:solidFill>
                <a:latin typeface="Sylfaen"/>
                <a:cs typeface="Sylfaen"/>
              </a:rPr>
              <a:t>ამირანაშვილი)</a:t>
            </a:r>
          </a:p>
          <a:p>
            <a:pPr marL="0" marR="0">
              <a:lnSpc>
                <a:spcPts val="172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Sylfaen"/>
                <a:cs typeface="Sylfaen"/>
              </a:rPr>
              <a:t>;</a:t>
            </a:r>
            <a:r>
              <a:rPr dirty="0" sz="1600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dirty="0" sz="1600" b="1" i="1">
                <a:solidFill>
                  <a:srgbClr val="ffffff"/>
                </a:solidFill>
                <a:latin typeface="Sylfaen"/>
                <a:cs typeface="Sylfaen"/>
              </a:rPr>
              <a:t>„</a:t>
            </a:r>
            <a:r>
              <a:rPr dirty="0" sz="1600">
                <a:solidFill>
                  <a:srgbClr val="ffffff"/>
                </a:solidFill>
                <a:latin typeface="HQCQCG+TimesNewRomanPS-ItalicMT"/>
                <a:cs typeface="HQCQCG+TimesNewRomanPS-ItalicMT"/>
              </a:rPr>
              <a:t>Bowl</a:t>
            </a:r>
            <a:r>
              <a:rPr dirty="0" sz="1600">
                <a:solidFill>
                  <a:srgbClr val="ffffff"/>
                </a:solidFill>
                <a:latin typeface="HQCQCG+TimesNewRomanPS-ItalicMT"/>
                <a:cs typeface="HQCQCG+TimesNewRomanPS-ItalicMT"/>
              </a:rPr>
              <a:t> </a:t>
            </a:r>
            <a:r>
              <a:rPr dirty="0" sz="1600">
                <a:solidFill>
                  <a:srgbClr val="ffffff"/>
                </a:solidFill>
                <a:latin typeface="HQCQCG+TimesNewRomanPS-ItalicMT"/>
                <a:cs typeface="HQCQCG+TimesNewRomanPS-ItalicMT"/>
              </a:rPr>
              <a:t>of</a:t>
            </a:r>
            <a:r>
              <a:rPr dirty="0" sz="1600">
                <a:solidFill>
                  <a:srgbClr val="ffffff"/>
                </a:solidFill>
                <a:latin typeface="HQCQCG+TimesNewRomanPS-ItalicMT"/>
                <a:cs typeface="HQCQCG+TimesNewRomanPS-ItalicMT"/>
              </a:rPr>
              <a:t> </a:t>
            </a:r>
            <a:r>
              <a:rPr dirty="0" sz="1600">
                <a:solidFill>
                  <a:srgbClr val="ffffff"/>
                </a:solidFill>
                <a:latin typeface="HQCQCG+TimesNewRomanPS-ItalicMT"/>
                <a:cs typeface="HQCQCG+TimesNewRomanPS-ItalicMT"/>
              </a:rPr>
              <a:t>Papak</a:t>
            </a:r>
            <a:r>
              <a:rPr dirty="0" sz="1600">
                <a:solidFill>
                  <a:srgbClr val="ffffff"/>
                </a:solidFill>
                <a:latin typeface="HQCQCG+TimesNewRomanPS-ItalicMT"/>
                <a:cs typeface="HQCQCG+TimesNewRomanPS-ItalicMT"/>
              </a:rPr>
              <a:t> </a:t>
            </a:r>
            <a:r>
              <a:rPr dirty="0" sz="1600">
                <a:solidFill>
                  <a:srgbClr val="ffffff"/>
                </a:solidFill>
                <a:latin typeface="HQCQCG+TimesNewRomanPS-ItalicMT"/>
                <a:cs typeface="HQCQCG+TimesNewRomanPS-ItalicMT"/>
              </a:rPr>
              <a:t>pitaxs</a:t>
            </a:r>
            <a:r>
              <a:rPr dirty="0" sz="1600">
                <a:solidFill>
                  <a:srgbClr val="ffffff"/>
                </a:solidFill>
                <a:latin typeface="HQCQCG+TimesNewRomanPS-ItalicMT"/>
                <a:cs typeface="HQCQCG+TimesNewRomanPS-ItalicMT"/>
              </a:rPr>
              <a:t> </a:t>
            </a:r>
            <a:r>
              <a:rPr dirty="0" sz="1600">
                <a:solidFill>
                  <a:srgbClr val="ffffff"/>
                </a:solidFill>
                <a:latin typeface="HQCQCG+TimesNewRomanPS-ItalicMT"/>
                <a:cs typeface="HQCQCG+TimesNewRomanPS-ItalicMT"/>
              </a:rPr>
              <a:t>the</a:t>
            </a:r>
            <a:r>
              <a:rPr dirty="0" sz="1600">
                <a:solidFill>
                  <a:srgbClr val="ffffff"/>
                </a:solidFill>
                <a:latin typeface="HQCQCG+TimesNewRomanPS-ItalicMT"/>
                <a:cs typeface="HQCQCG+TimesNewRomanPS-ItalicMT"/>
              </a:rPr>
              <a:t> </a:t>
            </a:r>
            <a:r>
              <a:rPr dirty="0" sz="1600">
                <a:solidFill>
                  <a:srgbClr val="ffffff"/>
                </a:solidFill>
                <a:latin typeface="HQCQCG+TimesNewRomanPS-ItalicMT"/>
                <a:cs typeface="HQCQCG+TimesNewRomanPS-ItalicMT"/>
              </a:rPr>
              <a:t>son</a:t>
            </a:r>
            <a:r>
              <a:rPr dirty="0" sz="1600">
                <a:solidFill>
                  <a:srgbClr val="ffffff"/>
                </a:solidFill>
                <a:latin typeface="HQCQCG+TimesNewRomanPS-ItalicMT"/>
                <a:cs typeface="HQCQCG+TimesNewRomanPS-ItalicMT"/>
              </a:rPr>
              <a:t> </a:t>
            </a:r>
            <a:r>
              <a:rPr dirty="0" sz="1600">
                <a:solidFill>
                  <a:srgbClr val="ffffff"/>
                </a:solidFill>
                <a:latin typeface="HQCQCG+TimesNewRomanPS-ItalicMT"/>
                <a:cs typeface="HQCQCG+TimesNewRomanPS-ItalicMT"/>
              </a:rPr>
              <a:t>of</a:t>
            </a:r>
            <a:r>
              <a:rPr dirty="0" sz="1600">
                <a:solidFill>
                  <a:srgbClr val="ffffff"/>
                </a:solidFill>
                <a:latin typeface="HQCQCG+TimesNewRomanPS-ItalicMT"/>
                <a:cs typeface="HQCQCG+TimesNewRomanPS-ItalicMT"/>
              </a:rPr>
              <a:t> </a:t>
            </a:r>
            <a:r>
              <a:rPr dirty="0" sz="1600">
                <a:solidFill>
                  <a:srgbClr val="ffffff"/>
                </a:solidFill>
                <a:latin typeface="HQCQCG+TimesNewRomanPS-ItalicMT"/>
                <a:cs typeface="HQCQCG+TimesNewRomanPS-ItalicMT"/>
              </a:rPr>
              <a:t>Artasaor</a:t>
            </a:r>
            <a:r>
              <a:rPr dirty="0" sz="1600">
                <a:solidFill>
                  <a:srgbClr val="ffffff"/>
                </a:solidFill>
                <a:latin typeface="HQCQCG+TimesNewRomanPS-ItalicMT"/>
                <a:cs typeface="HQCQCG+TimesNewRomanPS-ItalicMT"/>
              </a:rPr>
              <a:t> </a:t>
            </a:r>
            <a:r>
              <a:rPr dirty="0" sz="1600">
                <a:solidFill>
                  <a:srgbClr val="ffffff"/>
                </a:solidFill>
                <a:latin typeface="HQCQCG+TimesNewRomanPS-ItalicMT"/>
                <a:cs typeface="HQCQCG+TimesNewRomanPS-ItalicMT"/>
              </a:rPr>
              <a:t>the</a:t>
            </a:r>
            <a:r>
              <a:rPr dirty="0" sz="1600">
                <a:solidFill>
                  <a:srgbClr val="ffffff"/>
                </a:solidFill>
                <a:latin typeface="HQCQCG+TimesNewRomanPS-ItalicMT"/>
                <a:cs typeface="HQCQCG+TimesNewRomanPS-ItalicMT"/>
              </a:rPr>
              <a:t> </a:t>
            </a:r>
            <a:r>
              <a:rPr dirty="0" sz="1600">
                <a:solidFill>
                  <a:srgbClr val="ffffff"/>
                </a:solidFill>
                <a:latin typeface="HQCQCG+TimesNewRomanPS-ItalicMT"/>
                <a:cs typeface="HQCQCG+TimesNewRomanPS-ItalicMT"/>
              </a:rPr>
              <a:t>pitaxs,</a:t>
            </a:r>
            <a:r>
              <a:rPr dirty="0" sz="1600">
                <a:solidFill>
                  <a:srgbClr val="ffffff"/>
                </a:solidFill>
                <a:latin typeface="HQCQCG+TimesNewRomanPS-ItalicMT"/>
                <a:cs typeface="HQCQCG+TimesNewRomanPS-ItalicMT"/>
              </a:rPr>
              <a:t> </a:t>
            </a:r>
            <a:r>
              <a:rPr dirty="0" sz="1600">
                <a:solidFill>
                  <a:srgbClr val="ffffff"/>
                </a:solidFill>
                <a:latin typeface="HQCQCG+TimesNewRomanPS-ItalicMT"/>
                <a:cs typeface="HQCQCG+TimesNewRomanPS-ItalicMT"/>
              </a:rPr>
              <a:t>the</a:t>
            </a:r>
            <a:r>
              <a:rPr dirty="0" sz="1600">
                <a:solidFill>
                  <a:srgbClr val="ffffff"/>
                </a:solidFill>
                <a:latin typeface="HQCQCG+TimesNewRomanPS-ItalicMT"/>
                <a:cs typeface="HQCQCG+TimesNewRomanPS-ItalicMT"/>
              </a:rPr>
              <a:t> </a:t>
            </a:r>
            <a:r>
              <a:rPr dirty="0" sz="1600">
                <a:solidFill>
                  <a:srgbClr val="ffffff"/>
                </a:solidFill>
                <a:latin typeface="HQCQCG+TimesNewRomanPS-ItalicMT"/>
                <a:cs typeface="HQCQCG+TimesNewRomanPS-ItalicMT"/>
              </a:rPr>
              <a:t>son</a:t>
            </a:r>
            <a:r>
              <a:rPr dirty="0" sz="1600">
                <a:solidFill>
                  <a:srgbClr val="ffffff"/>
                </a:solidFill>
                <a:latin typeface="HQCQCG+TimesNewRomanPS-ItalicMT"/>
                <a:cs typeface="HQCQCG+TimesNewRomanPS-ItalicMT"/>
              </a:rPr>
              <a:t> </a:t>
            </a:r>
            <a:r>
              <a:rPr dirty="0" sz="1600">
                <a:solidFill>
                  <a:srgbClr val="ffffff"/>
                </a:solidFill>
                <a:latin typeface="HQCQCG+TimesNewRomanPS-ItalicMT"/>
                <a:cs typeface="HQCQCG+TimesNewRomanPS-ItalicMT"/>
              </a:rPr>
              <a:t>of</a:t>
            </a:r>
            <a:r>
              <a:rPr dirty="0" sz="1600">
                <a:solidFill>
                  <a:srgbClr val="ffffff"/>
                </a:solidFill>
                <a:latin typeface="HQCQCG+TimesNewRomanPS-ItalicMT"/>
                <a:cs typeface="HQCQCG+TimesNewRomanPS-ItalicMT"/>
              </a:rPr>
              <a:t> </a:t>
            </a:r>
            <a:r>
              <a:rPr dirty="0" sz="1600">
                <a:solidFill>
                  <a:srgbClr val="ffffff"/>
                </a:solidFill>
                <a:latin typeface="HQCQCG+TimesNewRomanPS-ItalicMT"/>
                <a:cs typeface="HQCQCG+TimesNewRomanPS-ItalicMT"/>
              </a:rPr>
              <a:t>Saphur</a:t>
            </a:r>
            <a:r>
              <a:rPr dirty="0" sz="1600">
                <a:solidFill>
                  <a:srgbClr val="ffffff"/>
                </a:solidFill>
                <a:latin typeface="HQCQCG+TimesNewRomanPS-ItalicMT"/>
                <a:cs typeface="HQCQCG+TimesNewRomanPS-ItalicMT"/>
              </a:rPr>
              <a:t> </a:t>
            </a:r>
            <a:r>
              <a:rPr dirty="0" sz="1600">
                <a:solidFill>
                  <a:srgbClr val="ffffff"/>
                </a:solidFill>
                <a:latin typeface="HQCQCG+TimesNewRomanPS-ItalicMT"/>
                <a:cs typeface="HQCQCG+TimesNewRomanPS-ItalicMT"/>
              </a:rPr>
              <a:t>bitaxs</a:t>
            </a:r>
            <a:r>
              <a:rPr dirty="0" sz="1600" b="1">
                <a:solidFill>
                  <a:srgbClr val="ffffff"/>
                </a:solidFill>
                <a:latin typeface="NRPPRF+TimesNewRomanPS-BoldItalicMT"/>
                <a:cs typeface="NRPPRF+TimesNewRomanPS-BoldItalicMT"/>
              </a:rPr>
              <a:t>”</a:t>
            </a:r>
            <a:r>
              <a:rPr dirty="0" sz="1600" b="1">
                <a:solidFill>
                  <a:srgbClr val="ffffff"/>
                </a:solidFill>
                <a:latin typeface="NRPPRF+TimesNewRomanPS-BoldItalicMT"/>
                <a:cs typeface="NRPPRF+TimesNewRomanPS-BoldItalicMT"/>
              </a:rPr>
              <a:t> </a:t>
            </a:r>
            <a:r>
              <a:rPr dirty="0" sz="1600">
                <a:solidFill>
                  <a:srgbClr val="ffffff"/>
                </a:solidFill>
                <a:latin typeface="EOHLLU+TimesNewRomanPSMT"/>
                <a:cs typeface="EOHLLU+TimesNewRomanPSMT"/>
              </a:rPr>
              <a:t>(W.</a:t>
            </a:r>
            <a:r>
              <a:rPr dirty="0" sz="1600">
                <a:solidFill>
                  <a:srgbClr val="ffffff"/>
                </a:solidFill>
                <a:latin typeface="EOHLLU+TimesNewRomanPSMT"/>
                <a:cs typeface="EOHLLU+TimesNewRomanPSMT"/>
              </a:rPr>
              <a:t> </a:t>
            </a:r>
            <a:r>
              <a:rPr dirty="0" sz="1600">
                <a:solidFill>
                  <a:srgbClr val="ffffff"/>
                </a:solidFill>
                <a:latin typeface="EOHLLU+TimesNewRomanPSMT"/>
                <a:cs typeface="EOHLLU+TimesNewRomanPSMT"/>
              </a:rPr>
              <a:t>Henning);</a:t>
            </a:r>
            <a:r>
              <a:rPr dirty="0" sz="1600">
                <a:solidFill>
                  <a:srgbClr val="ffffff"/>
                </a:solidFill>
                <a:latin typeface="Sylfaen"/>
                <a:cs typeface="Sylfaen"/>
              </a:rPr>
              <a:t>„პიტიახში</a:t>
            </a:r>
            <a:r>
              <a:rPr dirty="0" sz="1600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dirty="0" sz="1600">
                <a:solidFill>
                  <a:srgbClr val="ffffff"/>
                </a:solidFill>
                <a:latin typeface="Sylfaen"/>
                <a:cs typeface="Sylfaen"/>
              </a:rPr>
              <a:t>ღვთაებრივი</a:t>
            </a:r>
          </a:p>
          <a:p>
            <a:pPr marL="1340048" marR="0">
              <a:lnSpc>
                <a:spcPts val="172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Sylfaen"/>
                <a:cs typeface="Sylfaen"/>
              </a:rPr>
              <a:t>არდაშირისა</a:t>
            </a:r>
            <a:r>
              <a:rPr dirty="0" sz="1600" spc="400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dirty="0" sz="1600">
                <a:solidFill>
                  <a:srgbClr val="ffffff"/>
                </a:solidFill>
                <a:latin typeface="Sylfaen"/>
                <a:cs typeface="Sylfaen"/>
              </a:rPr>
              <a:t>ღვთაებრივი</a:t>
            </a:r>
            <a:r>
              <a:rPr dirty="0" sz="1600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dirty="0" sz="1600">
                <a:solidFill>
                  <a:srgbClr val="ffffff"/>
                </a:solidFill>
                <a:latin typeface="Sylfaen"/>
                <a:cs typeface="Sylfaen"/>
              </a:rPr>
              <a:t>პაპაკის</a:t>
            </a:r>
            <a:r>
              <a:rPr dirty="0" sz="1600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dirty="0" sz="1600">
                <a:solidFill>
                  <a:srgbClr val="ffffff"/>
                </a:solidFill>
                <a:latin typeface="Sylfaen"/>
                <a:cs typeface="Sylfaen"/>
              </a:rPr>
              <a:t>ძის“</a:t>
            </a:r>
            <a:r>
              <a:rPr dirty="0" sz="1600" spc="399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dirty="0" sz="1600">
                <a:solidFill>
                  <a:srgbClr val="ffffff"/>
                </a:solidFill>
                <a:latin typeface="Sylfaen"/>
                <a:cs typeface="Sylfaen"/>
              </a:rPr>
              <a:t>-</a:t>
            </a:r>
            <a:r>
              <a:rPr dirty="0" sz="1600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dirty="0" sz="1600">
                <a:solidFill>
                  <a:srgbClr val="ffffff"/>
                </a:solidFill>
                <a:latin typeface="Sylfaen"/>
                <a:cs typeface="Sylfaen"/>
              </a:rPr>
              <a:t>გ.წერეთელი.</a:t>
            </a:r>
            <a:r>
              <a:rPr dirty="0" sz="1600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dirty="0" sz="1600">
                <a:solidFill>
                  <a:srgbClr val="ffffff"/>
                </a:solidFill>
                <a:latin typeface="EOHLLU+TimesNewRomanPSMT"/>
                <a:cs typeface="EOHLLU+TimesNewRomanPSMT"/>
              </a:rPr>
              <a:t>III</a:t>
            </a:r>
            <a:r>
              <a:rPr dirty="0" sz="1600" spc="14">
                <a:solidFill>
                  <a:srgbClr val="ffffff"/>
                </a:solidFill>
                <a:latin typeface="EOHLLU+TimesNewRomanPSMT"/>
                <a:cs typeface="EOHLLU+TimesNewRomanPSMT"/>
              </a:rPr>
              <a:t> </a:t>
            </a:r>
            <a:r>
              <a:rPr dirty="0" sz="1600">
                <a:solidFill>
                  <a:srgbClr val="ffffff"/>
                </a:solidFill>
                <a:latin typeface="Sylfaen"/>
                <a:cs typeface="Sylfaen"/>
              </a:rPr>
              <a:t>საუკუნის</a:t>
            </a:r>
            <a:r>
              <a:rPr dirty="0" sz="1600">
                <a:solidFill>
                  <a:srgbClr val="ffffff"/>
                </a:solidFill>
                <a:latin typeface="Sylfaen"/>
                <a:cs typeface="Sylfaen"/>
              </a:rPr>
              <a:t> </a:t>
            </a:r>
            <a:r>
              <a:rPr dirty="0" sz="1600">
                <a:solidFill>
                  <a:srgbClr val="ffffff"/>
                </a:solidFill>
                <a:latin typeface="Sylfaen"/>
                <a:cs typeface="Sylfaen"/>
              </a:rPr>
              <a:t>მიწურული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cp:revision>1</cp:revision>
  <dcterms:modified xsi:type="dcterms:W3CDTF">2022-06-30T07:42:26-05:00</dcterms:modified>
</cp:coreProperties>
</file>