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handoutMasterIdLst>
    <p:handoutMasterId r:id="rId23"/>
  </p:handout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27553BB-A110-4D2C-B792-00D9FF70EE2E}">
          <p14:sldIdLst>
            <p14:sldId id="256"/>
            <p14:sldId id="257"/>
            <p14:sldId id="258"/>
            <p14:sldId id="260"/>
            <p14:sldId id="259"/>
            <p14:sldId id="261"/>
            <p14:sldId id="262"/>
            <p14:sldId id="263"/>
            <p14:sldId id="264"/>
            <p14:sldId id="265"/>
            <p14:sldId id="266"/>
            <p14:sldId id="267"/>
          </p14:sldIdLst>
        </p14:section>
        <p14:section name="Untitled Section" id="{B436D6ED-9074-468E-B947-168721DA6EBF}">
          <p14:sldIdLst>
            <p14:sldId id="270"/>
            <p14:sldId id="271"/>
            <p14:sldId id="272"/>
            <p14:sldId id="273"/>
            <p14:sldId id="274"/>
            <p14:sldId id="275"/>
            <p14:sldId id="276"/>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64" autoAdjust="0"/>
    <p:restoredTop sz="86375" autoAdjust="0"/>
  </p:normalViewPr>
  <p:slideViewPr>
    <p:cSldViewPr>
      <p:cViewPr varScale="1">
        <p:scale>
          <a:sx n="69" d="100"/>
          <a:sy n="69" d="100"/>
        </p:scale>
        <p:origin x="-1124" y="-72"/>
      </p:cViewPr>
      <p:guideLst>
        <p:guide orient="horz" pos="2160"/>
        <p:guide pos="2880"/>
      </p:guideLst>
    </p:cSldViewPr>
  </p:slideViewPr>
  <p:outlineViewPr>
    <p:cViewPr>
      <p:scale>
        <a:sx n="33" d="100"/>
        <a:sy n="33" d="100"/>
      </p:scale>
      <p:origin x="20" y="0"/>
    </p:cViewPr>
  </p:outlineViewPr>
  <p:notesTextViewPr>
    <p:cViewPr>
      <p:scale>
        <a:sx n="100" d="100"/>
        <a:sy n="100" d="100"/>
      </p:scale>
      <p:origin x="0" y="0"/>
    </p:cViewPr>
  </p:notesTextViewPr>
  <p:sorterViewPr>
    <p:cViewPr>
      <p:scale>
        <a:sx n="100" d="100"/>
        <a:sy n="100" d="100"/>
      </p:scale>
      <p:origin x="0" y="1096"/>
    </p:cViewPr>
  </p:sorterViewPr>
  <p:notesViewPr>
    <p:cSldViewPr>
      <p:cViewPr varScale="1">
        <p:scale>
          <a:sx n="52" d="100"/>
          <a:sy n="52" d="100"/>
        </p:scale>
        <p:origin x="-2716" y="-6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C56ED7A-3402-4C3C-A698-EE2F89FC3D0D}" type="datetimeFigureOut">
              <a:rPr lang="en-US" smtClean="0"/>
              <a:t>6/15/2022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AEEBE2F-E160-4A83-A249-88EBE7EE93CD}" type="slidenum">
              <a:rPr lang="en-US" smtClean="0"/>
              <a:t>‹#›</a:t>
            </a:fld>
            <a:endParaRPr lang="en-US"/>
          </a:p>
        </p:txBody>
      </p:sp>
    </p:spTree>
    <p:extLst>
      <p:ext uri="{BB962C8B-B14F-4D97-AF65-F5344CB8AC3E}">
        <p14:creationId xmlns:p14="http://schemas.microsoft.com/office/powerpoint/2010/main" val="25645537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CDBD45-CBC4-447D-9A49-551AC7C6442B}" type="datetimeFigureOut">
              <a:rPr lang="en-US" smtClean="0"/>
              <a:t>6/15/2022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E64CD8-FB37-48AF-967A-19D50BE84CF7}" type="slidenum">
              <a:rPr lang="en-US" smtClean="0"/>
              <a:t>‹#›</a:t>
            </a:fld>
            <a:endParaRPr lang="en-US"/>
          </a:p>
        </p:txBody>
      </p:sp>
    </p:spTree>
    <p:extLst>
      <p:ext uri="{BB962C8B-B14F-4D97-AF65-F5344CB8AC3E}">
        <p14:creationId xmlns:p14="http://schemas.microsoft.com/office/powerpoint/2010/main" val="3443653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E64CD8-FB37-48AF-967A-19D50BE84CF7}" type="slidenum">
              <a:rPr lang="en-US" smtClean="0"/>
              <a:t>10</a:t>
            </a:fld>
            <a:endParaRPr lang="en-US"/>
          </a:p>
        </p:txBody>
      </p:sp>
    </p:spTree>
    <p:extLst>
      <p:ext uri="{BB962C8B-B14F-4D97-AF65-F5344CB8AC3E}">
        <p14:creationId xmlns:p14="http://schemas.microsoft.com/office/powerpoint/2010/main" val="1079826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42"/>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3"/>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3"/>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6/15/2022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6"/>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4"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21" y="21104"/>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4" y="1055079"/>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7"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6/15/2022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2535702"/>
          </a:xfrm>
        </p:spPr>
        <p:txBody>
          <a:bodyPr>
            <a:normAutofit/>
          </a:bodyPr>
          <a:lstStyle/>
          <a:p>
            <a:pPr algn="ctr"/>
            <a:r>
              <a:rPr lang="ka-GE" dirty="0" smtClean="0"/>
              <a:t/>
            </a:r>
            <a:br>
              <a:rPr lang="ka-GE" dirty="0" smtClean="0"/>
            </a:br>
            <a:r>
              <a:rPr lang="ka-GE" dirty="0" smtClean="0"/>
              <a:t>ეკლესიასტეს თარგმანებათა გელათური რედაქცია</a:t>
            </a:r>
            <a:endParaRPr lang="en-US" dirty="0"/>
          </a:p>
        </p:txBody>
      </p:sp>
      <p:sp>
        <p:nvSpPr>
          <p:cNvPr id="3" name="Subtitle 2"/>
          <p:cNvSpPr>
            <a:spLocks noGrp="1"/>
          </p:cNvSpPr>
          <p:nvPr>
            <p:ph type="subTitle" idx="1"/>
          </p:nvPr>
        </p:nvSpPr>
        <p:spPr>
          <a:xfrm>
            <a:off x="1600200" y="3581400"/>
            <a:ext cx="7406640" cy="1752600"/>
          </a:xfrm>
        </p:spPr>
        <p:txBody>
          <a:bodyPr/>
          <a:lstStyle/>
          <a:p>
            <a:endParaRPr lang="ka-GE" dirty="0"/>
          </a:p>
          <a:p>
            <a:pPr algn="r"/>
            <a:r>
              <a:rPr lang="ka-GE" sz="4000" b="1" dirty="0" smtClean="0"/>
              <a:t>ნანა მრევლიშვილი</a:t>
            </a:r>
            <a:endParaRPr lang="en-US" sz="4000" b="1" dirty="0"/>
          </a:p>
        </p:txBody>
      </p:sp>
    </p:spTree>
    <p:extLst>
      <p:ext uri="{BB962C8B-B14F-4D97-AF65-F5344CB8AC3E}">
        <p14:creationId xmlns:p14="http://schemas.microsoft.com/office/powerpoint/2010/main" val="22163228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7879080" cy="6324600"/>
          </a:xfrm>
        </p:spPr>
        <p:txBody>
          <a:bodyPr>
            <a:normAutofit fontScale="70000" lnSpcReduction="20000"/>
          </a:bodyPr>
          <a:lstStyle/>
          <a:p>
            <a:r>
              <a:rPr lang="ka-GE" dirty="0"/>
              <a:t>წიგნი თემატიკის მიხედვით ოთხ ძირითად მონაკვეთად განიხილება:</a:t>
            </a:r>
          </a:p>
          <a:p>
            <a:endParaRPr lang="ka-GE" dirty="0"/>
          </a:p>
          <a:p>
            <a:r>
              <a:rPr lang="ka-GE" dirty="0"/>
              <a:t>1.	შესავალი, რომელშიც ავტორი ზოგადად მსჯელობს ამაოებაზე.</a:t>
            </a:r>
          </a:p>
          <a:p>
            <a:endParaRPr lang="ka-GE" dirty="0"/>
          </a:p>
          <a:p>
            <a:pPr algn="just"/>
            <a:r>
              <a:rPr lang="ka-GE" dirty="0"/>
              <a:t>2.	ამაოება ამაოებათა – ამაოა ადამიანი სწრაფვა სიბრძნის დაუფლებისადმი, ამაოა სიმდიდრე, ფუფუნება, </a:t>
            </a:r>
            <a:r>
              <a:rPr lang="ka-GE" dirty="0" smtClean="0"/>
              <a:t>განცხრომა, თუ </a:t>
            </a:r>
            <a:r>
              <a:rPr lang="ka-GE" dirty="0"/>
              <a:t>ადამიანი </a:t>
            </a:r>
            <a:r>
              <a:rPr lang="ka-GE" dirty="0" smtClean="0"/>
              <a:t>არ ისწრაფის </a:t>
            </a:r>
            <a:r>
              <a:rPr lang="ka-GE" dirty="0"/>
              <a:t>იყოს მსგავსი </a:t>
            </a:r>
            <a:r>
              <a:rPr lang="ka-GE" dirty="0" smtClean="0"/>
              <a:t>პირველხატისა</a:t>
            </a:r>
            <a:r>
              <a:rPr lang="ka-GE" dirty="0"/>
              <a:t>.</a:t>
            </a:r>
          </a:p>
          <a:p>
            <a:endParaRPr lang="ka-GE" dirty="0"/>
          </a:p>
          <a:p>
            <a:pPr algn="just"/>
            <a:r>
              <a:rPr lang="ka-GE" dirty="0"/>
              <a:t>3.	</a:t>
            </a:r>
            <a:r>
              <a:rPr lang="ka-GE" dirty="0" smtClean="0"/>
              <a:t>მესამე ნაწილში გამოთქმულია </a:t>
            </a:r>
            <a:r>
              <a:rPr lang="ka-GE" dirty="0"/>
              <a:t>მოსაზრება სამყაროს წყობისა და მასთან </a:t>
            </a:r>
            <a:r>
              <a:rPr lang="ka-GE" dirty="0" smtClean="0"/>
              <a:t>ადამიანის დამოკიდებულების </a:t>
            </a:r>
            <a:r>
              <a:rPr lang="ka-GE" dirty="0"/>
              <a:t>შესახებ.</a:t>
            </a:r>
          </a:p>
          <a:p>
            <a:endParaRPr lang="ka-GE" dirty="0"/>
          </a:p>
          <a:p>
            <a:pPr algn="just"/>
            <a:r>
              <a:rPr lang="ka-GE" dirty="0"/>
              <a:t>4.	ეპილოგი – ავტორი კიდევ ერთხელ უბრუნდება ადამიანისა და ღმერთის ურთიერთობის თემას  - ადამიანს უნდა ჰქონდეს ღვთის შიში და სიყვარული, უნდა მისდევდეს და იცავდეს ღვთის მცნებებს.</a:t>
            </a:r>
          </a:p>
          <a:p>
            <a:endParaRPr lang="en-US" dirty="0"/>
          </a:p>
        </p:txBody>
      </p:sp>
    </p:spTree>
    <p:extLst>
      <p:ext uri="{BB962C8B-B14F-4D97-AF65-F5344CB8AC3E}">
        <p14:creationId xmlns:p14="http://schemas.microsoft.com/office/powerpoint/2010/main" val="2834149986"/>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8600"/>
            <a:ext cx="8247888" cy="6324600"/>
          </a:xfrm>
        </p:spPr>
        <p:txBody>
          <a:bodyPr>
            <a:normAutofit/>
          </a:bodyPr>
          <a:lstStyle/>
          <a:p>
            <a:r>
              <a:rPr lang="ka-GE" dirty="0"/>
              <a:t>ქართულმა სასულიერო მწერლობამ ეკლესიასტეს ბიბლიური ტექსტის ოთხი რედაქცია შემოგვინახა:  </a:t>
            </a:r>
          </a:p>
          <a:p>
            <a:r>
              <a:rPr lang="ka-GE" dirty="0"/>
              <a:t>ოშკის (იგივე ათონის</a:t>
            </a:r>
            <a:r>
              <a:rPr lang="ka-GE" dirty="0" smtClean="0"/>
              <a:t>)</a:t>
            </a:r>
            <a:r>
              <a:rPr lang="en-US" dirty="0" smtClean="0"/>
              <a:t>;</a:t>
            </a:r>
          </a:p>
          <a:p>
            <a:r>
              <a:rPr lang="ka-GE" dirty="0" smtClean="0"/>
              <a:t>მცხეთის</a:t>
            </a:r>
            <a:r>
              <a:rPr lang="en-US" dirty="0" smtClean="0"/>
              <a:t>;</a:t>
            </a:r>
          </a:p>
          <a:p>
            <a:r>
              <a:rPr lang="ka-GE" dirty="0" smtClean="0"/>
              <a:t>მოსკოვის</a:t>
            </a:r>
            <a:r>
              <a:rPr lang="en-US" dirty="0" smtClean="0"/>
              <a:t>;</a:t>
            </a:r>
          </a:p>
          <a:p>
            <a:r>
              <a:rPr lang="ka-GE" dirty="0" smtClean="0"/>
              <a:t>გელათის </a:t>
            </a:r>
            <a:r>
              <a:rPr lang="ka-GE" dirty="0"/>
              <a:t>(სხვაგვარად </a:t>
            </a:r>
            <a:r>
              <a:rPr lang="en-US" dirty="0"/>
              <a:t>-</a:t>
            </a:r>
            <a:r>
              <a:rPr lang="ka-GE" dirty="0" smtClean="0"/>
              <a:t>პეტრიწონული</a:t>
            </a:r>
            <a:r>
              <a:rPr lang="ka-GE" dirty="0"/>
              <a:t>). </a:t>
            </a:r>
          </a:p>
          <a:p>
            <a:pPr marL="82296" indent="0">
              <a:buNone/>
            </a:pPr>
            <a:r>
              <a:rPr lang="ka-GE" dirty="0" smtClean="0"/>
              <a:t>ეს უკანასკნელი დაცულია სწორედ ჩვენს ხელნაწერში.</a:t>
            </a:r>
            <a:endParaRPr lang="en-US" dirty="0"/>
          </a:p>
        </p:txBody>
      </p:sp>
    </p:spTree>
    <p:extLst>
      <p:ext uri="{BB962C8B-B14F-4D97-AF65-F5344CB8AC3E}">
        <p14:creationId xmlns:p14="http://schemas.microsoft.com/office/powerpoint/2010/main" val="25615724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05088" cy="6477000"/>
          </a:xfrm>
        </p:spPr>
        <p:txBody>
          <a:bodyPr>
            <a:normAutofit fontScale="70000" lnSpcReduction="20000"/>
          </a:bodyPr>
          <a:lstStyle/>
          <a:p>
            <a:pPr algn="ctr"/>
            <a:r>
              <a:rPr lang="ka-GE" dirty="0" smtClean="0"/>
              <a:t>ქართულ-ბერძნული ტექსტების ურთიერთმიმართების საკითხისათვის</a:t>
            </a:r>
          </a:p>
          <a:p>
            <a:pPr algn="just"/>
            <a:r>
              <a:rPr lang="ka-GE" dirty="0" smtClean="0"/>
              <a:t>ოლიმპიოდორე </a:t>
            </a:r>
            <a:r>
              <a:rPr lang="ka-GE" dirty="0"/>
              <a:t>ალექსანდრიელის </a:t>
            </a:r>
            <a:r>
              <a:rPr lang="ka-GE" dirty="0" smtClean="0"/>
              <a:t>ქართული </a:t>
            </a:r>
            <a:r>
              <a:rPr lang="ka-GE" dirty="0"/>
              <a:t>თარგმანი ვრცელია ბერძნულთან შედარებით, ხოლო მიტროფანე სმირნელის ტექსტის ქართული თარგმანი შედარებით მოკლეა, ვიდრე - </a:t>
            </a:r>
            <a:r>
              <a:rPr lang="ka-GE" dirty="0" smtClean="0"/>
              <a:t>ბერძნული</a:t>
            </a:r>
            <a:r>
              <a:rPr lang="ka-GE" dirty="0"/>
              <a:t> </a:t>
            </a:r>
            <a:r>
              <a:rPr lang="ka-GE" dirty="0" smtClean="0"/>
              <a:t>(ექსცერპტები; კატენები).</a:t>
            </a:r>
            <a:endParaRPr lang="en-US" dirty="0" smtClean="0"/>
          </a:p>
          <a:p>
            <a:pPr algn="just"/>
            <a:endParaRPr lang="ka-GE" dirty="0"/>
          </a:p>
          <a:p>
            <a:pPr algn="just"/>
            <a:r>
              <a:rPr lang="ka-GE" dirty="0"/>
              <a:t>ამდენად, ტექსტუალური თვალსაზრისით ქართულ–ბერძნული ტექსტები მნიშვნელოვნად განსხვავდება ერთმანეთისაგან, რომ აღარაფერი ვთქვათ იმ სრულიად განსხვავებულ სტრუქტურულ აგებულებაზე, რომელიც ახასიათებს ქართულ თარგმანს და არ გვხვდება </a:t>
            </a:r>
            <a:r>
              <a:rPr lang="en-US" dirty="0" err="1" smtClean="0"/>
              <a:t>Migne</a:t>
            </a:r>
            <a:r>
              <a:rPr lang="ka-GE" dirty="0" smtClean="0"/>
              <a:t>-ს </a:t>
            </a:r>
            <a:r>
              <a:rPr lang="ka-GE" dirty="0"/>
              <a:t>შესაბამის ბერძნულ გამოცემებში. </a:t>
            </a:r>
            <a:endParaRPr lang="en-US" dirty="0" smtClean="0"/>
          </a:p>
          <a:p>
            <a:pPr algn="just"/>
            <a:endParaRPr lang="en-US" dirty="0"/>
          </a:p>
          <a:p>
            <a:pPr algn="just"/>
            <a:endParaRPr lang="en-US" dirty="0" smtClean="0"/>
          </a:p>
          <a:p>
            <a:pPr algn="just"/>
            <a:r>
              <a:rPr lang="ka-GE" dirty="0" smtClean="0"/>
              <a:t>ქართული </a:t>
            </a:r>
            <a:r>
              <a:rPr lang="ka-GE" dirty="0"/>
              <a:t>თარგმანის სახით საქმე გვაქვს მიტროფანე სმირნელისა და ოლიმპიოდორე ალექსანდრიელის ეკლესიასტეს განმარტებათა განსხვავებულ რედაქციასთან, რომლის დედანიც </a:t>
            </a:r>
            <a:r>
              <a:rPr lang="ka-GE" dirty="0" smtClean="0"/>
              <a:t>საძიებელია</a:t>
            </a:r>
            <a:r>
              <a:rPr lang="en-US" dirty="0" smtClean="0"/>
              <a:t>.</a:t>
            </a:r>
            <a:r>
              <a:rPr lang="ka-GE" dirty="0" smtClean="0"/>
              <a:t> </a:t>
            </a:r>
            <a:r>
              <a:rPr lang="ka-GE" dirty="0"/>
              <a:t>ვვარაუდობთ, რომ ტექსტს ამგვარი სახე ბერძნულშივე </a:t>
            </a:r>
            <a:r>
              <a:rPr lang="ka-GE" dirty="0" smtClean="0"/>
              <a:t>მიეცა</a:t>
            </a:r>
            <a:r>
              <a:rPr lang="en-US" dirty="0" smtClean="0"/>
              <a:t> </a:t>
            </a:r>
            <a:r>
              <a:rPr lang="ka-GE" dirty="0" smtClean="0"/>
              <a:t>და შემდეგ </a:t>
            </a:r>
            <a:r>
              <a:rPr lang="ka-GE" dirty="0"/>
              <a:t>ითარგმნა </a:t>
            </a:r>
            <a:r>
              <a:rPr lang="ka-GE" dirty="0" smtClean="0"/>
              <a:t>ქართულად.</a:t>
            </a:r>
            <a:endParaRPr lang="ka-GE" dirty="0"/>
          </a:p>
          <a:p>
            <a:pPr algn="ctr"/>
            <a:endParaRPr lang="en-US" dirty="0"/>
          </a:p>
        </p:txBody>
      </p:sp>
    </p:spTree>
    <p:extLst>
      <p:ext uri="{BB962C8B-B14F-4D97-AF65-F5344CB8AC3E}">
        <p14:creationId xmlns:p14="http://schemas.microsoft.com/office/powerpoint/2010/main" val="3818423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086600" cy="639762"/>
          </a:xfrm>
        </p:spPr>
        <p:txBody>
          <a:bodyPr>
            <a:normAutofit/>
          </a:bodyPr>
          <a:lstStyle/>
          <a:p>
            <a:pPr algn="ctr"/>
            <a:r>
              <a:rPr lang="ka-GE" sz="2800" dirty="0" smtClean="0"/>
              <a:t>მთარგმნელის საკითხი</a:t>
            </a:r>
            <a:endParaRPr lang="en-US" sz="2800" dirty="0"/>
          </a:p>
        </p:txBody>
      </p:sp>
      <p:sp>
        <p:nvSpPr>
          <p:cNvPr id="3" name="Content Placeholder 2"/>
          <p:cNvSpPr>
            <a:spLocks noGrp="1"/>
          </p:cNvSpPr>
          <p:nvPr>
            <p:ph idx="1"/>
          </p:nvPr>
        </p:nvSpPr>
        <p:spPr>
          <a:xfrm>
            <a:off x="762000" y="990600"/>
            <a:ext cx="8171688" cy="5638800"/>
          </a:xfrm>
        </p:spPr>
        <p:txBody>
          <a:bodyPr>
            <a:normAutofit fontScale="85000" lnSpcReduction="10000"/>
          </a:bodyPr>
          <a:lstStyle/>
          <a:p>
            <a:pPr algn="just"/>
            <a:r>
              <a:rPr lang="ka-GE" dirty="0"/>
              <a:t>კ. კეკელიძე </a:t>
            </a:r>
            <a:r>
              <a:rPr lang="ka-GE" dirty="0" smtClean="0"/>
              <a:t>ძეგლის მთარგმნელად იოანე </a:t>
            </a:r>
            <a:r>
              <a:rPr lang="ka-GE" dirty="0"/>
              <a:t>ჭიმჭიმელს  </a:t>
            </a:r>
            <a:r>
              <a:rPr lang="ka-GE" dirty="0" smtClean="0"/>
              <a:t>მიიჩნევდა. </a:t>
            </a:r>
          </a:p>
          <a:p>
            <a:pPr algn="just"/>
            <a:r>
              <a:rPr lang="ka-GE" dirty="0" smtClean="0"/>
              <a:t>ტექსტის </a:t>
            </a:r>
            <a:r>
              <a:rPr lang="ka-GE" dirty="0"/>
              <a:t>ენობრივი ანალიზის საფუძველზე მეცნიერი ასკვნიდა, რომ თეოფილაქტე ბულგარელის თხზულებათა და ეკლესიასტეს განმარტების ხსენებული ძეგლის მთარგმნელი ერთი და იგივე პიროვნებაა, ხოლო ამ პიროვნების ვინაობის შესახებ ცნობა დაცულია თეოფილაქტე ბულგარელის თხზულებათა თარგმანის შესავალშივე: </a:t>
            </a:r>
            <a:r>
              <a:rPr lang="ka-GE" dirty="0" smtClean="0"/>
              <a:t>„იოანემან </a:t>
            </a:r>
            <a:r>
              <a:rPr lang="ka-GE" dirty="0"/>
              <a:t>ფილოსოფოსმან ჭიმჭიმელმან ელადელთა </a:t>
            </a:r>
            <a:r>
              <a:rPr lang="ka-GE" dirty="0" smtClean="0"/>
              <a:t>ხმისაგან </a:t>
            </a:r>
            <a:r>
              <a:rPr lang="ka-GE" dirty="0"/>
              <a:t>სპანთ მოსახელედ </a:t>
            </a:r>
            <a:r>
              <a:rPr lang="ka-GE" dirty="0" smtClean="0"/>
              <a:t>ხმად </a:t>
            </a:r>
            <a:r>
              <a:rPr lang="ka-GE" dirty="0"/>
              <a:t>გარდამოიღო </a:t>
            </a:r>
            <a:r>
              <a:rPr lang="ka-GE" dirty="0" smtClean="0"/>
              <a:t>თარგმანებაი</a:t>
            </a:r>
            <a:r>
              <a:rPr lang="en-US" dirty="0" smtClean="0"/>
              <a:t> </a:t>
            </a:r>
            <a:r>
              <a:rPr lang="ka-GE" dirty="0"/>
              <a:t>წმიდისა ევანღელიისა</a:t>
            </a:r>
            <a:r>
              <a:rPr lang="ka-GE" dirty="0" smtClean="0"/>
              <a:t>.“</a:t>
            </a:r>
            <a:endParaRPr lang="en-US" dirty="0"/>
          </a:p>
        </p:txBody>
      </p:sp>
    </p:spTree>
    <p:extLst>
      <p:ext uri="{BB962C8B-B14F-4D97-AF65-F5344CB8AC3E}">
        <p14:creationId xmlns:p14="http://schemas.microsoft.com/office/powerpoint/2010/main" val="1479444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sz="2500" dirty="0"/>
              <a:t>ავტორისა თუ </a:t>
            </a:r>
            <a:r>
              <a:rPr lang="ka-GE" sz="2500" dirty="0" smtClean="0"/>
              <a:t>მთარგმნელის  </a:t>
            </a:r>
            <a:r>
              <a:rPr lang="ka-GE" sz="2500" dirty="0"/>
              <a:t>ვინაობის დასადგენად გასათვალისწინებელია შემდეგი ფაქტორები:</a:t>
            </a:r>
            <a:br>
              <a:rPr lang="ka-GE" sz="2500" dirty="0"/>
            </a:br>
            <a:endParaRPr lang="en-US" sz="2500" dirty="0"/>
          </a:p>
        </p:txBody>
      </p:sp>
      <p:sp>
        <p:nvSpPr>
          <p:cNvPr id="3" name="Content Placeholder 2"/>
          <p:cNvSpPr>
            <a:spLocks noGrp="1"/>
          </p:cNvSpPr>
          <p:nvPr>
            <p:ph idx="1"/>
          </p:nvPr>
        </p:nvSpPr>
        <p:spPr>
          <a:xfrm>
            <a:off x="838200" y="1447800"/>
            <a:ext cx="8095488" cy="5257800"/>
          </a:xfrm>
        </p:spPr>
        <p:txBody>
          <a:bodyPr>
            <a:normAutofit/>
          </a:bodyPr>
          <a:lstStyle/>
          <a:p>
            <a:r>
              <a:rPr lang="ka-GE" dirty="0" smtClean="0"/>
              <a:t>1</a:t>
            </a:r>
            <a:r>
              <a:rPr lang="ka-GE" dirty="0"/>
              <a:t>. ხელნაწერთა ანდერძ-მინაწერები ავტორისა თუ მთარგმნელის შესახებ</a:t>
            </a:r>
            <a:r>
              <a:rPr lang="ka-GE" dirty="0" smtClean="0"/>
              <a:t>;</a:t>
            </a:r>
          </a:p>
          <a:p>
            <a:endParaRPr lang="ka-GE" dirty="0"/>
          </a:p>
          <a:p>
            <a:r>
              <a:rPr lang="ka-GE" dirty="0"/>
              <a:t>2. წერილობით ძეგლებში შემონახული ცნობები; </a:t>
            </a:r>
            <a:endParaRPr lang="ka-GE" dirty="0" smtClean="0"/>
          </a:p>
          <a:p>
            <a:endParaRPr lang="ka-GE" dirty="0"/>
          </a:p>
          <a:p>
            <a:r>
              <a:rPr lang="ka-GE" dirty="0"/>
              <a:t>3. თვით ძეგლის ენობრივ-სტილისტური და ტერმინოლოგიური ანალიზი.</a:t>
            </a:r>
          </a:p>
          <a:p>
            <a:endParaRPr lang="en-US" dirty="0"/>
          </a:p>
        </p:txBody>
      </p:sp>
    </p:spTree>
    <p:extLst>
      <p:ext uri="{BB962C8B-B14F-4D97-AF65-F5344CB8AC3E}">
        <p14:creationId xmlns:p14="http://schemas.microsoft.com/office/powerpoint/2010/main" val="1710222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943088" cy="6477000"/>
          </a:xfrm>
        </p:spPr>
        <p:txBody>
          <a:bodyPr>
            <a:normAutofit fontScale="92500" lnSpcReduction="10000"/>
          </a:bodyPr>
          <a:lstStyle/>
          <a:p>
            <a:pPr marL="82296" indent="0">
              <a:buNone/>
            </a:pPr>
            <a:r>
              <a:rPr lang="ka-GE" dirty="0" smtClean="0"/>
              <a:t>ხელნაწერს </a:t>
            </a:r>
            <a:r>
              <a:rPr lang="ka-GE" dirty="0"/>
              <a:t>ანდერძი არ ახლავს. </a:t>
            </a:r>
            <a:endParaRPr lang="ka-GE" dirty="0" smtClean="0"/>
          </a:p>
          <a:p>
            <a:pPr marL="82296" indent="0">
              <a:buNone/>
            </a:pPr>
            <a:endParaRPr lang="ka-GE" dirty="0"/>
          </a:p>
          <a:p>
            <a:pPr marL="82296" indent="0" algn="just">
              <a:buNone/>
            </a:pPr>
            <a:r>
              <a:rPr lang="ka-GE" dirty="0" smtClean="0"/>
              <a:t>ხელნაწერის </a:t>
            </a:r>
            <a:r>
              <a:rPr lang="ka-GE" dirty="0"/>
              <a:t>არშიებზე გვხვდება მინაწერები, მაგრამ მათგან არც ერთი არ გვაწვდის ინფორმაციას მთარგმნელის შესახებ. </a:t>
            </a:r>
            <a:endParaRPr lang="ka-GE" dirty="0" smtClean="0"/>
          </a:p>
          <a:p>
            <a:pPr marL="82296" indent="0">
              <a:buNone/>
            </a:pPr>
            <a:endParaRPr lang="ka-GE" dirty="0"/>
          </a:p>
          <a:p>
            <a:pPr marL="82296" indent="0" algn="just">
              <a:buNone/>
            </a:pPr>
            <a:r>
              <a:rPr lang="ka-GE" dirty="0" smtClean="0"/>
              <a:t>ამგვარ </a:t>
            </a:r>
            <a:r>
              <a:rPr lang="ka-GE" dirty="0"/>
              <a:t>ინფორმაციას ვერც სხვა წერილობით ძეგლებში ვხვდებით. </a:t>
            </a:r>
            <a:endParaRPr lang="ka-GE" dirty="0" smtClean="0"/>
          </a:p>
          <a:p>
            <a:pPr marL="82296" indent="0">
              <a:buNone/>
            </a:pPr>
            <a:endParaRPr lang="ka-GE" dirty="0"/>
          </a:p>
          <a:p>
            <a:pPr marL="82296" indent="0" algn="just">
              <a:buNone/>
            </a:pPr>
            <a:r>
              <a:rPr lang="ka-GE" dirty="0" smtClean="0"/>
              <a:t>ძეგლის </a:t>
            </a:r>
            <a:r>
              <a:rPr lang="ka-GE" dirty="0"/>
              <a:t>მთარგმნელის ვინაობის შესახებ აზრის გამოთქმა მხოლოდ ენობრივი თავისებურებებისა და ლექსიკური მხარის შესწავლაზე დაყრდნობითაა შესაძლებელი.</a:t>
            </a:r>
          </a:p>
          <a:p>
            <a:endParaRPr lang="en-US" dirty="0"/>
          </a:p>
        </p:txBody>
      </p:sp>
    </p:spTree>
    <p:extLst>
      <p:ext uri="{BB962C8B-B14F-4D97-AF65-F5344CB8AC3E}">
        <p14:creationId xmlns:p14="http://schemas.microsoft.com/office/powerpoint/2010/main" val="25098181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943088" cy="6400800"/>
          </a:xfrm>
        </p:spPr>
        <p:txBody>
          <a:bodyPr/>
          <a:lstStyle/>
          <a:p>
            <a:r>
              <a:rPr lang="ka-GE" dirty="0" smtClean="0"/>
              <a:t>მადიფერენცირებელი მახასიათებლები სამი ტიპისაა:</a:t>
            </a:r>
          </a:p>
          <a:p>
            <a:endParaRPr lang="ka-GE" dirty="0"/>
          </a:p>
          <a:p>
            <a:r>
              <a:rPr lang="ka-GE" dirty="0" smtClean="0"/>
              <a:t>1. ტერმინოლოგიური </a:t>
            </a:r>
            <a:r>
              <a:rPr lang="ka-GE" dirty="0"/>
              <a:t>სიტყვათშემოქმედებისა</a:t>
            </a:r>
            <a:r>
              <a:rPr lang="ka-GE" dirty="0" smtClean="0"/>
              <a:t>;</a:t>
            </a:r>
          </a:p>
          <a:p>
            <a:endParaRPr lang="ka-GE" dirty="0"/>
          </a:p>
          <a:p>
            <a:r>
              <a:rPr lang="ka-GE" dirty="0"/>
              <a:t>2.	ყოფით-ლექსიკური</a:t>
            </a:r>
            <a:r>
              <a:rPr lang="ka-GE" dirty="0" smtClean="0"/>
              <a:t>;</a:t>
            </a:r>
          </a:p>
          <a:p>
            <a:endParaRPr lang="ka-GE" dirty="0"/>
          </a:p>
          <a:p>
            <a:r>
              <a:rPr lang="ka-GE" dirty="0"/>
              <a:t>3.	გრამატიკული, გარკვეულ შემთხვევებში - სინტაქსური მახასიათებლებიც.</a:t>
            </a:r>
          </a:p>
          <a:p>
            <a:endParaRPr lang="en-US" dirty="0"/>
          </a:p>
        </p:txBody>
      </p:sp>
    </p:spTree>
    <p:extLst>
      <p:ext uri="{BB962C8B-B14F-4D97-AF65-F5344CB8AC3E}">
        <p14:creationId xmlns:p14="http://schemas.microsoft.com/office/powerpoint/2010/main" val="22518998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914400" y="152400"/>
            <a:ext cx="8019288" cy="6553200"/>
          </a:xfrm>
        </p:spPr>
        <p:txBody>
          <a:bodyPr>
            <a:normAutofit fontScale="32500" lnSpcReduction="20000"/>
          </a:bodyPr>
          <a:lstStyle/>
          <a:p>
            <a:endParaRPr lang="ka-GE" dirty="0"/>
          </a:p>
          <a:p>
            <a:pPr marL="82296" indent="0">
              <a:buNone/>
            </a:pPr>
            <a:r>
              <a:rPr lang="ka-GE" dirty="0" smtClean="0"/>
              <a:t>#</a:t>
            </a:r>
            <a:r>
              <a:rPr lang="ka-GE" dirty="0"/>
              <a:t>	მთარგმნელი	(?)</a:t>
            </a:r>
          </a:p>
          <a:p>
            <a:r>
              <a:rPr lang="ka-GE" dirty="0"/>
              <a:t>	ავტორები	</a:t>
            </a:r>
            <a:r>
              <a:rPr lang="ka-GE" dirty="0" smtClean="0"/>
              <a:t>მიტროფანე </a:t>
            </a:r>
            <a:r>
              <a:rPr lang="ka-GE" dirty="0"/>
              <a:t>სმირნელი, ოლიმპიოდორე ალექსანდრიელი</a:t>
            </a:r>
          </a:p>
          <a:p>
            <a:r>
              <a:rPr lang="ka-GE" dirty="0"/>
              <a:t>	ნუსხა	</a:t>
            </a:r>
            <a:r>
              <a:rPr lang="en-US" dirty="0"/>
              <a:t>A 61</a:t>
            </a:r>
          </a:p>
          <a:p>
            <a:r>
              <a:rPr lang="en-US" dirty="0"/>
              <a:t>	</a:t>
            </a:r>
            <a:r>
              <a:rPr lang="ka-GE" dirty="0"/>
              <a:t>ენობივი ნორმ.</a:t>
            </a:r>
          </a:p>
          <a:p>
            <a:endParaRPr lang="ka-GE" dirty="0"/>
          </a:p>
          <a:p>
            <a:r>
              <a:rPr lang="ka-GE" dirty="0"/>
              <a:t> ტექსტები	ეკლესიასტეს თარგმანება</a:t>
            </a:r>
          </a:p>
          <a:p>
            <a:r>
              <a:rPr lang="ka-GE" dirty="0"/>
              <a:t>1	-ყე	-</a:t>
            </a:r>
          </a:p>
          <a:p>
            <a:r>
              <a:rPr lang="ka-GE" dirty="0"/>
              <a:t>2	-ებ	+</a:t>
            </a:r>
          </a:p>
          <a:p>
            <a:r>
              <a:rPr lang="ka-GE" dirty="0"/>
              <a:t>3	-ია	+</a:t>
            </a:r>
          </a:p>
          <a:p>
            <a:r>
              <a:rPr lang="ka-GE" dirty="0"/>
              <a:t>4	-ადმი; -ისამი	-</a:t>
            </a:r>
          </a:p>
          <a:p>
            <a:r>
              <a:rPr lang="ka-GE" dirty="0"/>
              <a:t>5	ნათ.+ ძლით	+</a:t>
            </a:r>
          </a:p>
          <a:p>
            <a:r>
              <a:rPr lang="ka-GE" dirty="0"/>
              <a:t>6	მებრ	+(1)</a:t>
            </a:r>
          </a:p>
          <a:p>
            <a:r>
              <a:rPr lang="ka-GE" dirty="0"/>
              <a:t>7	მდედრ. სქესი	-</a:t>
            </a:r>
          </a:p>
          <a:p>
            <a:r>
              <a:rPr lang="ka-GE" dirty="0"/>
              <a:t>8	-ესთა	-</a:t>
            </a:r>
          </a:p>
          <a:p>
            <a:r>
              <a:rPr lang="ka-GE" dirty="0"/>
              <a:t>9	ეგერა	+</a:t>
            </a:r>
          </a:p>
          <a:p>
            <a:r>
              <a:rPr lang="ka-GE" dirty="0"/>
              <a:t>10	სად(ა)მე	+</a:t>
            </a:r>
          </a:p>
          <a:p>
            <a:r>
              <a:rPr lang="ka-GE" dirty="0"/>
              <a:t>11	მედად	-</a:t>
            </a:r>
          </a:p>
          <a:p>
            <a:r>
              <a:rPr lang="ka-GE" dirty="0"/>
              <a:t>12	მიმდემი	+(1)</a:t>
            </a:r>
          </a:p>
          <a:p>
            <a:r>
              <a:rPr lang="ka-GE" dirty="0"/>
              <a:t>13	ძ</a:t>
            </a:r>
            <a:r>
              <a:rPr lang="en-US" dirty="0"/>
              <a:t>Â</a:t>
            </a:r>
            <a:r>
              <a:rPr lang="ka-GE" dirty="0"/>
              <a:t>ნად	-</a:t>
            </a:r>
          </a:p>
          <a:p>
            <a:r>
              <a:rPr lang="ka-GE" dirty="0"/>
              <a:t>14	მოწლეობა	+(1)</a:t>
            </a:r>
          </a:p>
          <a:p>
            <a:r>
              <a:rPr lang="ka-GE" dirty="0"/>
              <a:t>15	საზრისი	-</a:t>
            </a:r>
          </a:p>
          <a:p>
            <a:r>
              <a:rPr lang="ka-GE" dirty="0"/>
              <a:t>16	ცებნა	+(1)</a:t>
            </a:r>
          </a:p>
          <a:p>
            <a:r>
              <a:rPr lang="ka-GE" dirty="0"/>
              <a:t>17	მიდრეკა	-</a:t>
            </a:r>
          </a:p>
          <a:p>
            <a:r>
              <a:rPr lang="ka-GE" dirty="0"/>
              <a:t>18	ძრვა, მოძრაობა	+</a:t>
            </a:r>
          </a:p>
          <a:p>
            <a:r>
              <a:rPr lang="ka-GE" dirty="0"/>
              <a:t>19	შეგულისსიტყუა	-</a:t>
            </a:r>
          </a:p>
          <a:p>
            <a:r>
              <a:rPr lang="ka-GE" dirty="0"/>
              <a:t>20	თანშესიტყუა	-</a:t>
            </a:r>
          </a:p>
          <a:p>
            <a:r>
              <a:rPr lang="ka-GE" dirty="0"/>
              <a:t>21	</a:t>
            </a:r>
            <a:r>
              <a:rPr lang="en-US" dirty="0"/>
              <a:t>Ã</a:t>
            </a:r>
            <a:r>
              <a:rPr lang="ka-GE" dirty="0"/>
              <a:t>მობს	+</a:t>
            </a:r>
          </a:p>
          <a:p>
            <a:r>
              <a:rPr lang="ka-GE" dirty="0"/>
              <a:t>22	აზმნობს	+(2)</a:t>
            </a:r>
          </a:p>
          <a:p>
            <a:r>
              <a:rPr lang="ka-GE" dirty="0"/>
              <a:t>23	გიობა	+</a:t>
            </a:r>
          </a:p>
          <a:p>
            <a:r>
              <a:rPr lang="ka-GE" dirty="0"/>
              <a:t>24	ჯერჩინება	+</a:t>
            </a:r>
          </a:p>
          <a:p>
            <a:r>
              <a:rPr lang="ka-GE" dirty="0"/>
              <a:t>25	განმკაცრება	+</a:t>
            </a:r>
          </a:p>
          <a:p>
            <a:endParaRPr lang="en-US" dirty="0"/>
          </a:p>
        </p:txBody>
      </p:sp>
    </p:spTree>
    <p:extLst>
      <p:ext uri="{BB962C8B-B14F-4D97-AF65-F5344CB8AC3E}">
        <p14:creationId xmlns:p14="http://schemas.microsoft.com/office/powerpoint/2010/main" val="31031079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7866888" cy="6096000"/>
          </a:xfrm>
        </p:spPr>
        <p:txBody>
          <a:bodyPr>
            <a:normAutofit fontScale="70000" lnSpcReduction="20000"/>
          </a:bodyPr>
          <a:lstStyle/>
          <a:p>
            <a:r>
              <a:rPr lang="ka-GE" dirty="0" smtClean="0"/>
              <a:t>მთარგმნელი ეფრემის მოწაფეა - ე. </a:t>
            </a:r>
            <a:r>
              <a:rPr lang="ka-GE" dirty="0" smtClean="0"/>
              <a:t>ჭელიძე (ასკვნის ერთი ტერმინის საფუძველზე, ეს ტერმინი ტექსტში საერთოდ არ გვხვდება).</a:t>
            </a:r>
            <a:endParaRPr lang="ka-GE" dirty="0" smtClean="0"/>
          </a:p>
          <a:p>
            <a:endParaRPr lang="ka-GE" dirty="0" smtClean="0"/>
          </a:p>
          <a:p>
            <a:pPr algn="just"/>
            <a:r>
              <a:rPr lang="ka-GE" dirty="0" smtClean="0"/>
              <a:t>ეკლესიასტეს განმარტებათა საკვლევი </a:t>
            </a:r>
            <a:r>
              <a:rPr lang="ka-GE" dirty="0"/>
              <a:t>ძეგლის მთარგმნელის სტილის სიახლოვე ეფრემ მცირის სტილთან აშკარაა, ამასთან, აშკარაა მთარგმნელის ინდივიდუალობაც. ის ტერმინები, რომლებიც სალიტერატურო ენაში ეფრემ მცირის დამკვიდრებული ჩანს, გარკვეული ოდენობით დასტურდება ძეგლში, მაგრამ ხშირად მათ გვერდით მათივე პარალელურ ფორმებად მოიაზრება ნეოლოგიზმები, რომლებითაც ზოგადად მდიდარია </a:t>
            </a:r>
            <a:r>
              <a:rPr lang="en-US" dirty="0"/>
              <a:t>XII-XIII </a:t>
            </a:r>
            <a:r>
              <a:rPr lang="ka-GE" dirty="0"/>
              <a:t>საუკუნეების ქართული სალიტერატურო ენა. </a:t>
            </a:r>
            <a:endParaRPr lang="ka-GE" dirty="0" smtClean="0"/>
          </a:p>
          <a:p>
            <a:endParaRPr lang="ka-GE" dirty="0" smtClean="0"/>
          </a:p>
          <a:p>
            <a:pPr algn="just"/>
            <a:r>
              <a:rPr lang="ka-GE" dirty="0" smtClean="0"/>
              <a:t>ეკლესიასტეს </a:t>
            </a:r>
            <a:r>
              <a:rPr lang="ka-GE" dirty="0"/>
              <a:t>განმარტებათა მთარგმნელის სტილი ერთგვარ გარდამავალ საფეხურს წარმოადგენს ეფრემ მცირის სტილსა და შემდგომი პერიოდის გელათის სალიტერატურო სკოლის მოღვაწეთა სტილს შორის.	</a:t>
            </a:r>
            <a:endParaRPr lang="en-US" dirty="0"/>
          </a:p>
        </p:txBody>
      </p:sp>
    </p:spTree>
    <p:extLst>
      <p:ext uri="{BB962C8B-B14F-4D97-AF65-F5344CB8AC3E}">
        <p14:creationId xmlns:p14="http://schemas.microsoft.com/office/powerpoint/2010/main" val="20507463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0"/>
            <a:ext cx="8019288" cy="6248400"/>
          </a:xfrm>
        </p:spPr>
        <p:txBody>
          <a:bodyPr>
            <a:normAutofit/>
          </a:bodyPr>
          <a:lstStyle/>
          <a:p>
            <a:pPr marL="82296" indent="0" algn="just">
              <a:buNone/>
            </a:pPr>
            <a:endParaRPr lang="ka-GE" dirty="0" smtClean="0"/>
          </a:p>
          <a:p>
            <a:pPr marL="82296" indent="0" algn="just">
              <a:buNone/>
            </a:pPr>
            <a:r>
              <a:rPr lang="ka-GE" dirty="0" smtClean="0"/>
              <a:t>ნაშრომი, პრაქტიკულად, მზადაა გამოსაცემად.</a:t>
            </a:r>
          </a:p>
          <a:p>
            <a:pPr marL="82296" indent="0" algn="just">
              <a:buNone/>
            </a:pPr>
            <a:r>
              <a:rPr lang="ka-GE" dirty="0" smtClean="0"/>
              <a:t>ნაშრომის სტრუქტურული ერთეულებია:</a:t>
            </a:r>
          </a:p>
          <a:p>
            <a:pPr algn="just"/>
            <a:r>
              <a:rPr lang="ka-GE" dirty="0" smtClean="0"/>
              <a:t>გამოკვლევა.</a:t>
            </a:r>
          </a:p>
          <a:p>
            <a:pPr algn="just"/>
            <a:r>
              <a:rPr lang="ka-GE" dirty="0" smtClean="0"/>
              <a:t>ტექსტი.</a:t>
            </a:r>
          </a:p>
          <a:p>
            <a:pPr algn="just"/>
            <a:r>
              <a:rPr lang="ka-GE" dirty="0" smtClean="0"/>
              <a:t>საღვთისმეტყველო-თეოლოგიურ </a:t>
            </a:r>
            <a:r>
              <a:rPr lang="ka-GE" dirty="0" smtClean="0"/>
              <a:t>ტერმინთა დოკუმენტირებული </a:t>
            </a:r>
            <a:r>
              <a:rPr lang="ka-GE" dirty="0" smtClean="0"/>
              <a:t>ლექსიკონი.</a:t>
            </a:r>
          </a:p>
          <a:p>
            <a:pPr algn="just"/>
            <a:r>
              <a:rPr lang="ka-GE" dirty="0" smtClean="0"/>
              <a:t> რეზიუმე (ქართულად/ინგლისურად).</a:t>
            </a:r>
          </a:p>
          <a:p>
            <a:pPr algn="just"/>
            <a:r>
              <a:rPr lang="ka-GE" dirty="0" smtClean="0"/>
              <a:t>ბიბლიოგრაფია.</a:t>
            </a:r>
            <a:endParaRPr lang="en-US" dirty="0"/>
          </a:p>
        </p:txBody>
      </p:sp>
    </p:spTree>
    <p:extLst>
      <p:ext uri="{BB962C8B-B14F-4D97-AF65-F5344CB8AC3E}">
        <p14:creationId xmlns:p14="http://schemas.microsoft.com/office/powerpoint/2010/main" val="1837537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458200" cy="6400800"/>
          </a:xfrm>
        </p:spPr>
        <p:txBody>
          <a:bodyPr>
            <a:normAutofit fontScale="92500" lnSpcReduction="20000"/>
          </a:bodyPr>
          <a:lstStyle/>
          <a:p>
            <a:pPr marL="82296" indent="0">
              <a:buNone/>
            </a:pPr>
            <a:r>
              <a:rPr lang="ka-GE" dirty="0" smtClean="0"/>
              <a:t>პრეზენტაციის გეგმა</a:t>
            </a:r>
          </a:p>
          <a:p>
            <a:pPr marL="82296" indent="0">
              <a:buNone/>
            </a:pPr>
            <a:endParaRPr lang="ka-GE" dirty="0"/>
          </a:p>
          <a:p>
            <a:pPr algn="just"/>
            <a:r>
              <a:rPr lang="ka-GE" dirty="0"/>
              <a:t>ხელნაწერი </a:t>
            </a:r>
            <a:r>
              <a:rPr lang="ru-RU" dirty="0"/>
              <a:t>А  </a:t>
            </a:r>
            <a:r>
              <a:rPr lang="ru-RU" dirty="0" smtClean="0"/>
              <a:t>6</a:t>
            </a:r>
            <a:r>
              <a:rPr lang="en-US" dirty="0" smtClean="0"/>
              <a:t>1</a:t>
            </a:r>
            <a:endParaRPr lang="ka-GE" dirty="0" smtClean="0"/>
          </a:p>
          <a:p>
            <a:pPr algn="just"/>
            <a:endParaRPr lang="ru-RU" dirty="0"/>
          </a:p>
          <a:p>
            <a:pPr algn="just"/>
            <a:r>
              <a:rPr lang="ka-GE" dirty="0"/>
              <a:t>მიტროფანე სმირნელი მიტროპოლიტი თუ გრიგოლ აკრაკანტელი - ბიზანტიური ძეგლის ავტორობის </a:t>
            </a:r>
            <a:r>
              <a:rPr lang="ka-GE" dirty="0" smtClean="0"/>
              <a:t>საკითხისათვის;</a:t>
            </a:r>
          </a:p>
          <a:p>
            <a:pPr algn="just"/>
            <a:endParaRPr lang="ka-GE" dirty="0"/>
          </a:p>
          <a:p>
            <a:pPr algn="just"/>
            <a:r>
              <a:rPr lang="ka-GE" dirty="0"/>
              <a:t>ეკლესიასტე და მისი </a:t>
            </a:r>
            <a:r>
              <a:rPr lang="ka-GE" dirty="0" smtClean="0"/>
              <a:t>კომენტატორები;</a:t>
            </a:r>
          </a:p>
          <a:p>
            <a:pPr algn="just"/>
            <a:endParaRPr lang="ka-GE" dirty="0"/>
          </a:p>
          <a:p>
            <a:pPr algn="just"/>
            <a:r>
              <a:rPr lang="ka-GE" dirty="0"/>
              <a:t>ეკლესიასტეს განმარტებათა გელათური თარგმანების სტრუქტურულ-ტექსტუალური მიმართება ბერძნულ </a:t>
            </a:r>
            <a:r>
              <a:rPr lang="ka-GE" dirty="0" smtClean="0"/>
              <a:t>ორიგინალთან;</a:t>
            </a:r>
          </a:p>
          <a:p>
            <a:pPr algn="just"/>
            <a:endParaRPr lang="ka-GE" dirty="0"/>
          </a:p>
          <a:p>
            <a:pPr algn="just"/>
            <a:r>
              <a:rPr lang="ka-GE" dirty="0"/>
              <a:t>ძეგლის მთარგმნელის </a:t>
            </a:r>
            <a:r>
              <a:rPr lang="ka-GE" dirty="0" smtClean="0"/>
              <a:t>საკითხი.</a:t>
            </a:r>
            <a:endParaRPr lang="ka-GE" dirty="0"/>
          </a:p>
          <a:p>
            <a:pPr algn="ctr"/>
            <a:endParaRPr lang="ka-GE" dirty="0" smtClean="0"/>
          </a:p>
          <a:p>
            <a:endParaRPr lang="en-US" dirty="0"/>
          </a:p>
        </p:txBody>
      </p:sp>
    </p:spTree>
    <p:extLst>
      <p:ext uri="{BB962C8B-B14F-4D97-AF65-F5344CB8AC3E}">
        <p14:creationId xmlns:p14="http://schemas.microsoft.com/office/powerpoint/2010/main" val="25743213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762000"/>
            <a:ext cx="7498080" cy="4800600"/>
          </a:xfrm>
        </p:spPr>
        <p:txBody>
          <a:bodyPr/>
          <a:lstStyle/>
          <a:p>
            <a:pPr marL="82296" indent="0" algn="ctr">
              <a:buNone/>
            </a:pPr>
            <a:endParaRPr lang="ka-GE" dirty="0" smtClean="0"/>
          </a:p>
          <a:p>
            <a:pPr marL="82296" indent="0" algn="ctr">
              <a:buNone/>
            </a:pPr>
            <a:endParaRPr lang="ka-GE" dirty="0"/>
          </a:p>
          <a:p>
            <a:pPr marL="82296" indent="0" algn="ctr">
              <a:buNone/>
            </a:pPr>
            <a:r>
              <a:rPr lang="ka-GE" dirty="0" smtClean="0"/>
              <a:t>მადლობას მოგახსენებთ ყურადღებისათვის.</a:t>
            </a:r>
            <a:endParaRPr lang="en-US" dirty="0"/>
          </a:p>
        </p:txBody>
      </p:sp>
    </p:spTree>
    <p:extLst>
      <p:ext uri="{BB962C8B-B14F-4D97-AF65-F5344CB8AC3E}">
        <p14:creationId xmlns:p14="http://schemas.microsoft.com/office/powerpoint/2010/main" val="616511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А </a:t>
            </a:r>
            <a:r>
              <a:rPr lang="ru-RU" dirty="0" smtClean="0"/>
              <a:t>6</a:t>
            </a:r>
            <a:r>
              <a:rPr lang="en-US" dirty="0" smtClean="0"/>
              <a:t>1</a:t>
            </a:r>
            <a:r>
              <a:rPr lang="ru-RU" dirty="0" smtClean="0"/>
              <a:t> </a:t>
            </a:r>
            <a:r>
              <a:rPr lang="ka-GE" dirty="0" smtClean="0"/>
              <a:t>ხელნაწერი</a:t>
            </a:r>
            <a:endParaRPr lang="en-US" dirty="0"/>
          </a:p>
        </p:txBody>
      </p:sp>
      <p:sp>
        <p:nvSpPr>
          <p:cNvPr id="3" name="Content Placeholder 2"/>
          <p:cNvSpPr>
            <a:spLocks noGrp="1"/>
          </p:cNvSpPr>
          <p:nvPr>
            <p:ph idx="1"/>
          </p:nvPr>
        </p:nvSpPr>
        <p:spPr>
          <a:xfrm>
            <a:off x="990600" y="1447800"/>
            <a:ext cx="7943088" cy="5105400"/>
          </a:xfrm>
        </p:spPr>
        <p:txBody>
          <a:bodyPr>
            <a:normAutofit fontScale="92500"/>
          </a:bodyPr>
          <a:lstStyle/>
          <a:p>
            <a:r>
              <a:rPr lang="ka-GE" dirty="0"/>
              <a:t>,,ღირსისა მამისა ჩვენისა მიტროფანე ზმ</a:t>
            </a:r>
            <a:r>
              <a:rPr lang="en-US" dirty="0">
                <a:latin typeface="AcadNusx" pitchFamily="2" charset="0"/>
              </a:rPr>
              <a:t>Â</a:t>
            </a:r>
            <a:r>
              <a:rPr lang="ka-GE" dirty="0"/>
              <a:t>რნელ მიტროპოლიტისა და ულ</a:t>
            </a:r>
            <a:r>
              <a:rPr lang="en-US" dirty="0">
                <a:latin typeface="AcadNusx" pitchFamily="2" charset="0"/>
              </a:rPr>
              <a:t>Â</a:t>
            </a:r>
            <a:r>
              <a:rPr lang="ka-GE" dirty="0"/>
              <a:t>მპიოდორე დიაკონისა მიერ აღწერილი თარგმანება</a:t>
            </a:r>
            <a:r>
              <a:rPr lang="en-US" dirty="0">
                <a:latin typeface="AcadNusx" pitchFamily="2" charset="0"/>
              </a:rPr>
              <a:t>Á</a:t>
            </a:r>
            <a:r>
              <a:rPr lang="en-US" dirty="0"/>
              <a:t> </a:t>
            </a:r>
            <a:r>
              <a:rPr lang="ka-GE" dirty="0"/>
              <a:t>ეკლესიასტისა</a:t>
            </a:r>
            <a:r>
              <a:rPr lang="en-US" dirty="0">
                <a:latin typeface="AcadNusx" pitchFamily="2" charset="0"/>
              </a:rPr>
              <a:t>Á</a:t>
            </a:r>
            <a:r>
              <a:rPr lang="en-US" dirty="0" smtClean="0">
                <a:latin typeface="AcadNusx" pitchFamily="2" charset="0"/>
              </a:rPr>
              <a:t>~.</a:t>
            </a:r>
          </a:p>
          <a:p>
            <a:r>
              <a:rPr lang="ka-GE" dirty="0" smtClean="0"/>
              <a:t>თარიღდება</a:t>
            </a:r>
            <a:r>
              <a:rPr lang="en-US" dirty="0" smtClean="0"/>
              <a:t> XIII </a:t>
            </a:r>
            <a:r>
              <a:rPr lang="ka-GE" dirty="0" smtClean="0"/>
              <a:t>საუკუნით;</a:t>
            </a:r>
          </a:p>
          <a:p>
            <a:r>
              <a:rPr lang="ka-GE" dirty="0" smtClean="0"/>
              <a:t> ეს ტექსტი, სულ ცოტა, სამი ხელნაწერით უნდა ყოფილიყო მოღწეული.</a:t>
            </a:r>
          </a:p>
          <a:p>
            <a:r>
              <a:rPr lang="ka-GE" dirty="0" smtClean="0"/>
              <a:t>ეს ერთადერთი ხელნაწერი იპოვეს გელათის ნანგრევებში.</a:t>
            </a:r>
          </a:p>
          <a:p>
            <a:r>
              <a:rPr lang="ka-GE" dirty="0" smtClean="0"/>
              <a:t>კ. კეკელიძემ გამოსცა ნაწილი 1920 წელს.</a:t>
            </a:r>
            <a:endParaRPr lang="en-US" dirty="0"/>
          </a:p>
        </p:txBody>
      </p:sp>
    </p:spTree>
    <p:extLst>
      <p:ext uri="{BB962C8B-B14F-4D97-AF65-F5344CB8AC3E}">
        <p14:creationId xmlns:p14="http://schemas.microsoft.com/office/powerpoint/2010/main" val="24230057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სტრუქტურა და კომპოზიცია</a:t>
            </a:r>
            <a:endParaRPr lang="en-US" dirty="0"/>
          </a:p>
        </p:txBody>
      </p:sp>
      <p:sp>
        <p:nvSpPr>
          <p:cNvPr id="3" name="Content Placeholder 2"/>
          <p:cNvSpPr>
            <a:spLocks noGrp="1"/>
          </p:cNvSpPr>
          <p:nvPr>
            <p:ph idx="1"/>
          </p:nvPr>
        </p:nvSpPr>
        <p:spPr/>
        <p:txBody>
          <a:bodyPr>
            <a:normAutofit lnSpcReduction="10000"/>
          </a:bodyPr>
          <a:lstStyle/>
          <a:p>
            <a:r>
              <a:rPr lang="ka-GE" dirty="0" smtClean="0"/>
              <a:t>მიზეზი - წინასიტყვაობა;</a:t>
            </a:r>
          </a:p>
          <a:p>
            <a:r>
              <a:rPr lang="ka-GE" dirty="0" smtClean="0"/>
              <a:t>ბიბლიური ტექსტი;</a:t>
            </a:r>
          </a:p>
          <a:p>
            <a:r>
              <a:rPr lang="ka-GE" dirty="0" smtClean="0"/>
              <a:t>მიტროფანეს კომენტარები;</a:t>
            </a:r>
          </a:p>
          <a:p>
            <a:r>
              <a:rPr lang="ka-GE" dirty="0" smtClean="0"/>
              <a:t>ოლიმპიოდორეს კომენტარები;</a:t>
            </a:r>
          </a:p>
          <a:p>
            <a:r>
              <a:rPr lang="ka-GE" dirty="0" smtClean="0"/>
              <a:t>კატენები - სხვა</a:t>
            </a:r>
            <a:r>
              <a:rPr lang="ka-GE" dirty="0" smtClean="0">
                <a:latin typeface="Sylfaen"/>
              </a:rPr>
              <a:t>ჲ</a:t>
            </a:r>
            <a:r>
              <a:rPr lang="ka-GE" dirty="0" smtClean="0"/>
              <a:t>, სხ</a:t>
            </a:r>
            <a:r>
              <a:rPr lang="ka-GE" dirty="0" smtClean="0">
                <a:latin typeface="Sylfaen"/>
              </a:rPr>
              <a:t>ჳსა</a:t>
            </a:r>
            <a:r>
              <a:rPr lang="ka-GE" dirty="0" smtClean="0"/>
              <a:t>ჲ, გონებისა მიმართ...</a:t>
            </a:r>
          </a:p>
          <a:p>
            <a:r>
              <a:rPr lang="ka-GE" dirty="0" smtClean="0"/>
              <a:t>მთლიანობაში, კატენებიანი საკითხავია.</a:t>
            </a:r>
          </a:p>
          <a:p>
            <a:r>
              <a:rPr lang="ka-GE" dirty="0" smtClean="0"/>
              <a:t>ამ ტიპის საკითხავთა წარმოშობა.</a:t>
            </a:r>
            <a:endParaRPr lang="en-US" dirty="0"/>
          </a:p>
        </p:txBody>
      </p:sp>
    </p:spTree>
    <p:extLst>
      <p:ext uri="{BB962C8B-B14F-4D97-AF65-F5344CB8AC3E}">
        <p14:creationId xmlns:p14="http://schemas.microsoft.com/office/powerpoint/2010/main" val="1269513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400288" cy="1143000"/>
          </a:xfrm>
        </p:spPr>
        <p:txBody>
          <a:bodyPr>
            <a:normAutofit fontScale="90000"/>
          </a:bodyPr>
          <a:lstStyle/>
          <a:p>
            <a:pPr algn="ctr"/>
            <a:r>
              <a:rPr lang="ka-GE" dirty="0" smtClean="0"/>
              <a:t>ბიზანტიური ძეგლის ავტორობის საკითხი</a:t>
            </a:r>
            <a:endParaRPr lang="en-US" dirty="0"/>
          </a:p>
        </p:txBody>
      </p:sp>
      <p:sp>
        <p:nvSpPr>
          <p:cNvPr id="3" name="Content Placeholder 2"/>
          <p:cNvSpPr>
            <a:spLocks noGrp="1"/>
          </p:cNvSpPr>
          <p:nvPr>
            <p:ph idx="1"/>
          </p:nvPr>
        </p:nvSpPr>
        <p:spPr/>
        <p:txBody>
          <a:bodyPr>
            <a:normAutofit fontScale="85000" lnSpcReduction="20000"/>
          </a:bodyPr>
          <a:lstStyle/>
          <a:p>
            <a:r>
              <a:rPr lang="ka-GE" dirty="0" smtClean="0"/>
              <a:t>ოლიმპიოდორეს ტექსტის ავტორობის საკითხი დავას არ იწვევს.</a:t>
            </a:r>
          </a:p>
          <a:p>
            <a:r>
              <a:rPr lang="ka-GE" dirty="0" smtClean="0"/>
              <a:t>მიტროფანე/გრიგოლ აკრაკანტელი - ითვლებოდა ძეგლად, რომლის დედანიც დაკარგულია.</a:t>
            </a:r>
          </a:p>
          <a:p>
            <a:r>
              <a:rPr lang="ka-GE" dirty="0" smtClean="0"/>
              <a:t>პატროლოგია გრეკას გამოცემაში ეს ტექსტი დაცულია აკრაკანტელის სახელით - ამ ვერსიას მხარს უჭერს გვიანდელი, </a:t>
            </a:r>
            <a:r>
              <a:rPr lang="en-US" dirty="0" smtClean="0"/>
              <a:t>XVII </a:t>
            </a:r>
            <a:r>
              <a:rPr lang="ka-GE" dirty="0" smtClean="0"/>
              <a:t>ს.-ის </a:t>
            </a:r>
            <a:r>
              <a:rPr lang="ka-GE" dirty="0" smtClean="0"/>
              <a:t>ხელნაწერი</a:t>
            </a:r>
            <a:r>
              <a:rPr lang="en-US" dirty="0" smtClean="0"/>
              <a:t> - </a:t>
            </a:r>
            <a:r>
              <a:rPr lang="ka-GE" dirty="0" smtClean="0"/>
              <a:t>მინაწერი არშიაზე.</a:t>
            </a:r>
            <a:endParaRPr lang="ka-GE" dirty="0" smtClean="0"/>
          </a:p>
          <a:p>
            <a:r>
              <a:rPr lang="ka-GE" dirty="0" smtClean="0"/>
              <a:t>ლუვენის უნივერსიტეტში დიდხანს იკვლევდნენ და საბოლოოდ გამოსცეს </a:t>
            </a:r>
            <a:r>
              <a:rPr lang="ka-GE" dirty="0"/>
              <a:t>ფსევდო </a:t>
            </a:r>
            <a:r>
              <a:rPr lang="ka-GE" dirty="0" smtClean="0"/>
              <a:t>გრიგოლ აკრაკანტელისა და ფსევდო გრიგოლ ნოსელის სახელით.</a:t>
            </a:r>
          </a:p>
          <a:p>
            <a:endParaRPr lang="ka-GE" dirty="0"/>
          </a:p>
          <a:p>
            <a:endParaRPr lang="ka-GE" dirty="0" smtClean="0"/>
          </a:p>
          <a:p>
            <a:endParaRPr lang="en-US" dirty="0"/>
          </a:p>
        </p:txBody>
      </p:sp>
    </p:spTree>
    <p:extLst>
      <p:ext uri="{BB962C8B-B14F-4D97-AF65-F5344CB8AC3E}">
        <p14:creationId xmlns:p14="http://schemas.microsoft.com/office/powerpoint/2010/main" val="2429418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62205" y="87892"/>
            <a:ext cx="4952999" cy="6598345"/>
          </a:xfrm>
        </p:spPr>
      </p:pic>
    </p:spTree>
    <p:extLst>
      <p:ext uri="{BB962C8B-B14F-4D97-AF65-F5344CB8AC3E}">
        <p14:creationId xmlns:p14="http://schemas.microsoft.com/office/powerpoint/2010/main" val="3033092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000" dirty="0"/>
              <a:t>მეცნიერებს ძეგლის </a:t>
            </a:r>
            <a:r>
              <a:rPr lang="ka-GE" sz="3000" dirty="0" smtClean="0"/>
              <a:t>ავტორის დადგენაში დაეხმარათ</a:t>
            </a:r>
            <a:r>
              <a:rPr lang="en-US" sz="3000" dirty="0"/>
              <a:t/>
            </a:r>
            <a:br>
              <a:rPr lang="en-US" sz="3000" dirty="0"/>
            </a:br>
            <a:endParaRPr lang="en-US" sz="3000" dirty="0"/>
          </a:p>
        </p:txBody>
      </p:sp>
      <p:sp>
        <p:nvSpPr>
          <p:cNvPr id="3" name="Content Placeholder 2"/>
          <p:cNvSpPr>
            <a:spLocks noGrp="1"/>
          </p:cNvSpPr>
          <p:nvPr>
            <p:ph idx="1"/>
          </p:nvPr>
        </p:nvSpPr>
        <p:spPr>
          <a:xfrm>
            <a:off x="914400" y="1752600"/>
            <a:ext cx="8019288" cy="4495800"/>
          </a:xfrm>
        </p:spPr>
        <p:txBody>
          <a:bodyPr/>
          <a:lstStyle/>
          <a:p>
            <a:r>
              <a:rPr lang="ka-GE" dirty="0" smtClean="0"/>
              <a:t>1. ტერმინოლოგიური მახასიათებელი - </a:t>
            </a:r>
            <a:r>
              <a:rPr lang="fr-FR" b="1" dirty="0" err="1" smtClean="0">
                <a:latin typeface="Bwgrkl" pitchFamily="2" charset="0"/>
              </a:rPr>
              <a:t>ponhro,boulia</a:t>
            </a:r>
            <a:r>
              <a:rPr lang="fr-FR" dirty="0" smtClean="0">
                <a:latin typeface="Times New Roman" pitchFamily="18" charset="0"/>
                <a:cs typeface="Times New Roman" pitchFamily="18" charset="0"/>
              </a:rPr>
              <a:t> </a:t>
            </a:r>
            <a:r>
              <a:rPr lang="ka-GE" dirty="0" smtClean="0">
                <a:latin typeface="Times New Roman" pitchFamily="18" charset="0"/>
                <a:cs typeface="Times New Roman" pitchFamily="18" charset="0"/>
              </a:rPr>
              <a:t>- ეს კომპოზიტი დასტურდება მხოლოდ ამ ავტორის ტერმინოლოგიურ </a:t>
            </a:r>
            <a:r>
              <a:rPr lang="ka-GE" dirty="0" smtClean="0">
                <a:latin typeface="Times New Roman" pitchFamily="18" charset="0"/>
                <a:cs typeface="Times New Roman" pitchFamily="18" charset="0"/>
              </a:rPr>
              <a:t>აპარატში - 4-ჯერ გვხვდება ჩვენს ძეგლში;</a:t>
            </a:r>
            <a:endParaRPr lang="ka-GE" dirty="0" smtClean="0">
              <a:latin typeface="Times New Roman" pitchFamily="18" charset="0"/>
              <a:cs typeface="Times New Roman" pitchFamily="18" charset="0"/>
            </a:endParaRPr>
          </a:p>
          <a:p>
            <a:r>
              <a:rPr lang="ka-GE" dirty="0" smtClean="0">
                <a:latin typeface="Times New Roman" pitchFamily="18" charset="0"/>
                <a:cs typeface="Times New Roman" pitchFamily="18" charset="0"/>
              </a:rPr>
              <a:t>2. ენობრივი მახასიათებლები;</a:t>
            </a:r>
          </a:p>
          <a:p>
            <a:r>
              <a:rPr lang="ka-GE" dirty="0" smtClean="0">
                <a:latin typeface="Times New Roman" pitchFamily="18" charset="0"/>
                <a:cs typeface="Times New Roman" pitchFamily="18" charset="0"/>
              </a:rPr>
              <a:t>3. ქართული ძეგლის ავტორობის ვერსია.</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6848548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8600"/>
            <a:ext cx="8247888" cy="6400800"/>
          </a:xfrm>
        </p:spPr>
        <p:txBody>
          <a:bodyPr/>
          <a:lstStyle/>
          <a:p>
            <a:r>
              <a:rPr lang="ka-GE" dirty="0" smtClean="0"/>
              <a:t>ეკლესიასტე - ბიბლიის კანონიკური წიგნი, ავტორი - სოლომონი</a:t>
            </a:r>
            <a:r>
              <a:rPr lang="en-US" dirty="0" smtClean="0"/>
              <a:t>,</a:t>
            </a:r>
            <a:r>
              <a:rPr lang="ka-GE" dirty="0" smtClean="0"/>
              <a:t> დავითის ძე (ავტორობის საკითხზე დავაა მეცნიერებს შორის);</a:t>
            </a:r>
          </a:p>
          <a:p>
            <a:endParaRPr lang="ka-GE" dirty="0" smtClean="0"/>
          </a:p>
          <a:p>
            <a:r>
              <a:rPr lang="ka-GE" dirty="0" smtClean="0"/>
              <a:t>ებრაული </a:t>
            </a:r>
            <a:r>
              <a:rPr lang="ka-GE" b="1" dirty="0" smtClean="0"/>
              <a:t>კოჰელეტი</a:t>
            </a:r>
            <a:r>
              <a:rPr lang="ka-GE" dirty="0" smtClean="0"/>
              <a:t> სეპტუაგინტაში თარგმნილია, როგორც </a:t>
            </a:r>
            <a:r>
              <a:rPr lang="ka-GE" b="1" dirty="0" smtClean="0"/>
              <a:t>ეკლესიასტე</a:t>
            </a:r>
            <a:r>
              <a:rPr lang="ka-GE" dirty="0" smtClean="0"/>
              <a:t>.</a:t>
            </a:r>
          </a:p>
          <a:p>
            <a:endParaRPr lang="ka-GE" dirty="0" smtClean="0"/>
          </a:p>
          <a:p>
            <a:r>
              <a:rPr lang="ka-GE" dirty="0" smtClean="0"/>
              <a:t>კანონიკური წიგნი (დაბეჭდილნი და დაუბეჭდველნი).</a:t>
            </a:r>
          </a:p>
          <a:p>
            <a:endParaRPr lang="ka-GE" dirty="0"/>
          </a:p>
          <a:p>
            <a:endParaRPr lang="ka-GE" dirty="0" smtClean="0"/>
          </a:p>
          <a:p>
            <a:endParaRPr lang="en-US" dirty="0"/>
          </a:p>
        </p:txBody>
      </p:sp>
    </p:spTree>
    <p:extLst>
      <p:ext uri="{BB962C8B-B14F-4D97-AF65-F5344CB8AC3E}">
        <p14:creationId xmlns:p14="http://schemas.microsoft.com/office/powerpoint/2010/main" val="3321318007"/>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0" y="1447800"/>
            <a:ext cx="8171688" cy="4800600"/>
          </a:xfrm>
        </p:spPr>
        <p:txBody>
          <a:bodyPr/>
          <a:lstStyle/>
          <a:p>
            <a:r>
              <a:rPr lang="ka-GE" dirty="0"/>
              <a:t>ძირითადი თემა წიგნისა </a:t>
            </a:r>
            <a:r>
              <a:rPr lang="ka-GE" dirty="0" smtClean="0"/>
              <a:t>- ყველაფერი </a:t>
            </a:r>
            <a:r>
              <a:rPr lang="ka-GE" dirty="0"/>
              <a:t>ამაოა. </a:t>
            </a:r>
            <a:endParaRPr lang="ka-GE" dirty="0" smtClean="0"/>
          </a:p>
          <a:p>
            <a:endParaRPr lang="ka-GE" dirty="0"/>
          </a:p>
          <a:p>
            <a:r>
              <a:rPr lang="ka-GE" dirty="0" smtClean="0"/>
              <a:t>მომდევნო </a:t>
            </a:r>
            <a:r>
              <a:rPr lang="ka-GE" dirty="0"/>
              <a:t>თავები იმის მტკიცებაა, რომ მთელი სამყაროა ამაო იმ შემთხვევაში, თუ ადამიანი ცხოვრობს ღმერთის გარეშე. </a:t>
            </a:r>
            <a:endParaRPr lang="en-US" dirty="0"/>
          </a:p>
        </p:txBody>
      </p:sp>
    </p:spTree>
    <p:extLst>
      <p:ext uri="{BB962C8B-B14F-4D97-AF65-F5344CB8AC3E}">
        <p14:creationId xmlns:p14="http://schemas.microsoft.com/office/powerpoint/2010/main" val="17022858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7547</TotalTime>
  <Words>702</Words>
  <Application>Microsoft Office PowerPoint</Application>
  <PresentationFormat>On-screen Show (4:3)</PresentationFormat>
  <Paragraphs>141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Solstice</vt:lpstr>
      <vt:lpstr> ეკლესიასტეს თარგმანებათა გელათური რედაქცია</vt:lpstr>
      <vt:lpstr>PowerPoint Presentation</vt:lpstr>
      <vt:lpstr>А 61 ხელნაწერი</vt:lpstr>
      <vt:lpstr>სტრუქტურა და კომპოზიცია</vt:lpstr>
      <vt:lpstr>ბიზანტიური ძეგლის ავტორობის საკითხი</vt:lpstr>
      <vt:lpstr>PowerPoint Presentation</vt:lpstr>
      <vt:lpstr>მეცნიერებს ძეგლის ავტორის დადგენაში დაეხმარათ </vt:lpstr>
      <vt:lpstr>PowerPoint Presentation</vt:lpstr>
      <vt:lpstr>PowerPoint Presentation</vt:lpstr>
      <vt:lpstr>PowerPoint Presentation</vt:lpstr>
      <vt:lpstr>PowerPoint Presentation</vt:lpstr>
      <vt:lpstr>PowerPoint Presentation</vt:lpstr>
      <vt:lpstr>მთარგმნელის საკითხი</vt:lpstr>
      <vt:lpstr>ავტორისა თუ მთარგმნელის  ვინაობის დასადგენად გასათვალისწინებელია შემდეგი ფაქტორები: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ეკლესიასტეს თარგმანებათა გელათური რედაქცია</dc:title>
  <dc:creator>pc</dc:creator>
  <cp:lastModifiedBy>pc</cp:lastModifiedBy>
  <cp:revision>35</cp:revision>
  <dcterms:created xsi:type="dcterms:W3CDTF">2006-08-16T00:00:00Z</dcterms:created>
  <dcterms:modified xsi:type="dcterms:W3CDTF">2022-06-15T17:08:04Z</dcterms:modified>
</cp:coreProperties>
</file>