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embeddedFontLst>
    <p:embeddedFont>
      <p:font typeface="NCPJUV+CenturySchoolbook"/>
      <p:regular r:id="rId32"/>
    </p:embeddedFont>
    <p:embeddedFont>
      <p:font typeface="NGDHOC+ArialMT"/>
      <p:regular r:id="rId33"/>
    </p:embeddedFont>
    <p:embeddedFont>
      <p:font typeface="OLRUQO+CenturySchoolbook-Bold"/>
      <p:regular r:id="rId34"/>
    </p:embeddedFont>
    <p:embeddedFont>
      <p:font typeface="GKMUIW+CenturySchoolbook-BoldItalic"/>
      <p:regular r:id="rId35"/>
    </p:embeddedFont>
    <p:embeddedFont>
      <p:font typeface="VHURJJ+ArialUnicodeMS,BoldItalic"/>
      <p:regular r:id="rId3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6890" y="1399104"/>
            <a:ext cx="5023321" cy="2698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499" marR="0">
              <a:lnSpc>
                <a:spcPts val="36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„ქართული</a:t>
            </a:r>
          </a:p>
          <a:p>
            <a:pPr marL="652462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ისტორიული</a:t>
            </a:r>
            <a:r>
              <a:rPr dirty="0" sz="3600" spc="800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1" b="1" i="1">
                <a:solidFill>
                  <a:srgbClr val="ffffff"/>
                </a:solidFill>
                <a:latin typeface="Sylfaen"/>
                <a:cs typeface="Sylfaen"/>
              </a:rPr>
              <a:t>აზრის</a:t>
            </a:r>
          </a:p>
          <a:p>
            <a:pPr marL="0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ისტორია</a:t>
            </a:r>
          </a:p>
          <a:p>
            <a:pPr marL="1133474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1" b="1" i="1">
                <a:solidFill>
                  <a:srgbClr val="ffffff"/>
                </a:solidFill>
                <a:latin typeface="Sylfaen"/>
                <a:cs typeface="Sylfaen"/>
              </a:rPr>
              <a:t>XVIII</a:t>
            </a:r>
            <a:r>
              <a:rPr dirty="0" sz="3600" spc="-47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საუკუნიდან</a:t>
            </a:r>
          </a:p>
          <a:p>
            <a:pPr marL="2984499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დღემდე“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30734" y="4897483"/>
            <a:ext cx="3451660" cy="426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d9d9d9"/>
                </a:solidFill>
                <a:latin typeface="Sylfaen"/>
                <a:cs typeface="Sylfaen"/>
              </a:rPr>
              <a:t>დოდო</a:t>
            </a:r>
            <a:r>
              <a:rPr dirty="0" sz="3000" spc="10" b="1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3000" b="1">
                <a:solidFill>
                  <a:srgbClr val="d9d9d9"/>
                </a:solidFill>
                <a:latin typeface="Sylfaen"/>
                <a:cs typeface="Sylfaen"/>
              </a:rPr>
              <a:t>ჭუმბურიძე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5709" y="5451938"/>
            <a:ext cx="4291614" cy="7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61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9d9d9"/>
                </a:solidFill>
                <a:latin typeface="NCPJUV+CenturySchoolbook"/>
                <a:cs typeface="NCPJUV+CenturySchoolbook"/>
              </a:rPr>
              <a:t>UG</a:t>
            </a:r>
            <a:r>
              <a:rPr dirty="0" sz="2200" spc="1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თამაზ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ბერაძის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სახელობის</a:t>
            </a:r>
          </a:p>
          <a:p>
            <a:pPr marL="0" marR="0">
              <a:lnSpc>
                <a:spcPts val="2240"/>
              </a:lnSpc>
              <a:spcBef>
                <a:spcPts val="317"/>
              </a:spcBef>
              <a:spcAft>
                <a:spcPts val="0"/>
              </a:spcAft>
            </a:pP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ქართველოლოგიის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ინსტიტუტი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635540"/>
            <a:ext cx="8682178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პროექტით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გათვალისწინებულია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შემდეგი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ავტორების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ნააზრევისა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თემების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დამუშავება: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2210730"/>
            <a:ext cx="280352" cy="210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8320" y="2185448"/>
            <a:ext cx="8679260" cy="488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ვახტანგ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მეექვსისა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„სწავლულ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კაცთა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კომისიის“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წვლილი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</a:p>
          <a:p>
            <a:pPr marL="0" marR="0">
              <a:lnSpc>
                <a:spcPts val="162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განვითარებაში;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901610"/>
            <a:ext cx="280352" cy="1551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2.</a:t>
            </a:r>
          </a:p>
          <a:p>
            <a:pPr marL="0" marR="0">
              <a:lnSpc>
                <a:spcPts val="1354"/>
              </a:lnSpc>
              <a:spcBef>
                <a:spcPts val="2115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3.</a:t>
            </a:r>
          </a:p>
          <a:p>
            <a:pPr marL="0" marR="0">
              <a:lnSpc>
                <a:spcPts val="1354"/>
              </a:lnSpc>
              <a:spcBef>
                <a:spcPts val="2115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4.</a:t>
            </a:r>
          </a:p>
          <a:p>
            <a:pPr marL="0" marR="0">
              <a:lnSpc>
                <a:spcPts val="1354"/>
              </a:lnSpc>
              <a:spcBef>
                <a:spcPts val="2115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5.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8320" y="2876328"/>
            <a:ext cx="8188199" cy="1586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ვახუშტი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ბაგრატიონის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ნააზრევის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სამეცნიერო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ღირებულება;</a:t>
            </a:r>
          </a:p>
          <a:p>
            <a:pPr marL="0" marR="0">
              <a:lnSpc>
                <a:spcPts val="1629"/>
              </a:lnSpc>
              <a:spcBef>
                <a:spcPts val="189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სეხნია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ჩხეიძე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ქრონოლოგიური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ცნობებისა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გადმოცემული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ამბების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სიუხვე;</a:t>
            </a:r>
          </a:p>
          <a:p>
            <a:pPr marL="0" marR="0">
              <a:lnSpc>
                <a:spcPts val="1629"/>
              </a:lnSpc>
              <a:spcBef>
                <a:spcPts val="194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პაპუნა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ორბელიანი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აღორძინების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ხანის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საისტორიო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მწერლობის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მიღწევა;</a:t>
            </a:r>
          </a:p>
          <a:p>
            <a:pPr marL="0" marR="0">
              <a:lnSpc>
                <a:spcPts val="1629"/>
              </a:lnSpc>
              <a:spcBef>
                <a:spcPts val="189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ომან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ხერხეულიძის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თვალით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დანახული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შეფასებული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ერეკლე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მეორის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ეპოქა;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673651"/>
            <a:ext cx="280352" cy="210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6.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8320" y="648368"/>
            <a:ext cx="2532888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თეიმურაზ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ბაგრატიონი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28147" y="580999"/>
            <a:ext cx="11434960" cy="3193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698" b="1" u="sng">
                <a:solidFill>
                  <a:srgbClr val="c00000"/>
                </a:solidFill>
                <a:latin typeface="GKMUIW+CenturySchoolbook-BoldItalic"/>
                <a:cs typeface="GKMUIW+CenturySchoolbook-BoldItalic"/>
              </a:rPr>
              <a:t>„</a:t>
            </a:r>
            <a:r>
              <a:rPr dirty="0" sz="1600" spc="-56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„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121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ტ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ტ</a:t>
            </a:r>
            <a:r>
              <a:rPr dirty="0" sz="1600" spc="-106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1323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8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წ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წ</a:t>
            </a:r>
            <a:r>
              <a:rPr dirty="0" sz="1600" spc="-74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ყ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ყ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81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ბ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ბ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131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600" spc="-8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8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ნ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ნ</a:t>
            </a:r>
            <a:r>
              <a:rPr dirty="0" sz="16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79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3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388" b="1" u="sng">
                <a:solidFill>
                  <a:srgbClr val="c00000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6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600" spc="14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 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8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8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106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8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46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388" b="1" u="sng">
                <a:solidFill>
                  <a:srgbClr val="c00000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6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600" spc="14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 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106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811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მ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მ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145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8320" y="774018"/>
            <a:ext cx="6096297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12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უ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უ</a:t>
            </a:r>
            <a:r>
              <a:rPr dirty="0" sz="1600" spc="-145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600" spc="-77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1323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6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6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81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732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ქ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ქ</a:t>
            </a:r>
            <a:r>
              <a:rPr dirty="0" sz="1600" spc="-6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1025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600" spc="-131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600" spc="-79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600" spc="-738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600" spc="-1456" u="sng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600" spc="-1068" u="sng" strike="dblStrike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6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600" spc="-822" u="sng" strike="dblStrike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ჲ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ჲ</a:t>
            </a:r>
            <a:r>
              <a:rPr dirty="0" sz="1600" spc="-815" u="sng" strike="dblStrike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1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600" spc="-625" u="sng" strike="dblStrike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-3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600" spc="15" b="1" u="sng">
                <a:solidFill>
                  <a:srgbClr val="c00000"/>
                </a:solidFill>
                <a:latin typeface="GKMUIW+CenturySchoolbook-BoldItalic"/>
                <a:cs typeface="GKMUIW+CenturySchoolbook-BoldItalic"/>
              </a:rPr>
              <a:t>“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60112" y="799915"/>
            <a:ext cx="250130" cy="282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“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1242611"/>
            <a:ext cx="280352" cy="9823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7.</a:t>
            </a:r>
          </a:p>
          <a:p>
            <a:pPr marL="0" marR="0">
              <a:lnSpc>
                <a:spcPts val="1354"/>
              </a:lnSpc>
              <a:spcBef>
                <a:spcPts val="1635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8.</a:t>
            </a:r>
          </a:p>
          <a:p>
            <a:pPr marL="0" marR="0">
              <a:lnSpc>
                <a:spcPts val="1354"/>
              </a:lnSpc>
              <a:spcBef>
                <a:spcPts val="1635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9.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98320" y="1149959"/>
            <a:ext cx="6751625" cy="698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ვახტანგ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ბაგრატიონი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-2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2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ꢀ</a:t>
            </a:r>
            <a:r>
              <a:rPr dirty="0" sz="1600" b="1">
                <a:solidFill>
                  <a:srgbClr val="c00000"/>
                </a:solidFill>
                <a:latin typeface="GKMUIW+CenturySchoolbook-BoldItalic"/>
                <a:cs typeface="GKMUIW+CenturySchoolbook-BoldItalic"/>
              </a:rPr>
              <a:t>"</a:t>
            </a:r>
            <a:r>
              <a:rPr dirty="0" sz="1600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ისტორიებრივი</a:t>
            </a:r>
            <a:r>
              <a:rPr dirty="0" sz="1600" spc="10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12">
                <a:solidFill>
                  <a:srgbClr val="c00000"/>
                </a:solidFill>
                <a:latin typeface="VHURJJ+ArialUnicodeMS,BoldItalic"/>
                <a:cs typeface="VHURJJ+ArialUnicodeMS,BoldItalic"/>
              </a:rPr>
              <a:t>აღწერ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ის“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მიზანი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ამოცანა;</a:t>
            </a:r>
          </a:p>
          <a:p>
            <a:pPr marL="0" marR="0">
              <a:lnSpc>
                <a:spcPts val="1629"/>
              </a:lnSpc>
              <a:spcBef>
                <a:spcPts val="146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ბაგრატ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ბაგრატიონი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„ახალი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მოთხრობა“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8320" y="1989489"/>
            <a:ext cx="4095750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დავით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ბატონიშვილი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-31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„ახალი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ისტორია“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2375569"/>
            <a:ext cx="2979949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10.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ამილახვარი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1120" y="2761649"/>
            <a:ext cx="9329086" cy="42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11.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მეცნიერების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მდგომარეობა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50-60-იან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წლებში;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ლიბერალური</a:t>
            </a:r>
          </a:p>
          <a:p>
            <a:pPr marL="45720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კონსერვატული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მიდგომები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პროცესების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აღქმებსა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421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შეფასებებში;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41120" y="3330609"/>
            <a:ext cx="9277931" cy="42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12.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რას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ეფუძნებოდა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თერგდალეულთა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ცნობიერება: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თავისუფლების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ერთი</a:t>
            </a:r>
          </a:p>
          <a:p>
            <a:pPr marL="45720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ყლუპი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იმპერიული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ხანის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დასაწყისში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სოლომონ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დოდაშვილის</a:t>
            </a:r>
            <a:r>
              <a:rPr dirty="0" sz="1600" spc="-112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„ისტორიული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ლოგიკა“;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41120" y="3899568"/>
            <a:ext cx="8738982" cy="42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13.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ილია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ჭავჭავაძე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(1837-1907)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გააზრება</a:t>
            </a:r>
          </a:p>
          <a:p>
            <a:pPr marL="457200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ეპოქაში;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41120" y="4468529"/>
            <a:ext cx="8583635" cy="42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14.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აკაკი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წერეთელი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(1840-1915):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აკაკის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ნააზრევსა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მხატვრულ</a:t>
            </a:r>
          </a:p>
          <a:p>
            <a:pPr marL="45720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შემოქმედებაში;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41120" y="5037489"/>
            <a:ext cx="8494501" cy="793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15.</a:t>
            </a:r>
            <a:r>
              <a:rPr dirty="0" sz="1350" spc="15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იაკობ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გოგებაშვილი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საკითხები;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(რუსეთ-საქართველოს</a:t>
            </a:r>
          </a:p>
          <a:p>
            <a:pPr marL="457200" marR="0">
              <a:lnSpc>
                <a:spcPts val="14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ურთიერთობა,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რუსი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მოხელეები,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რუსეთის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გადაწყვეტილი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</a:p>
          <a:p>
            <a:pPr marL="45720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მართლმადიდებელი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ეკლესიის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საკითხი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,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ველიჩკოს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შესახებ,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ირლანდიის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საკითხი</a:t>
            </a:r>
          </a:p>
          <a:p>
            <a:pPr marL="45720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გოგებაშვილის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წერილებში,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რუსულ;ი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კოლონიზაციის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თემა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სხვ.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);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502420"/>
            <a:ext cx="8786928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16.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სერგეი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მესხი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(1845-1883):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როგორ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იწერებოდა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იმპერიულ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ხანაში;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912884"/>
            <a:ext cx="8984801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17.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ნიკო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ნიკოლაძის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(1843-1928)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პუბლიცისტიკაში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მომავლის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კონცეპტუალური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ხედვა;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530611"/>
            <a:ext cx="9327536" cy="65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18.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„დროების“„ივერიის“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,</a:t>
            </a:r>
            <a:r>
              <a:rPr dirty="0" sz="1600" spc="2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„მოამბის“,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„ცნობის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ფურცლისა“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სხვა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ლიბერალურ-დემოკრატიული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შინაარსის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პრესის</a:t>
            </a:r>
            <a:r>
              <a:rPr dirty="0" sz="1600" spc="-15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როლი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კვლევაში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ხედვები</a:t>
            </a:r>
          </a:p>
          <a:p>
            <a:pPr marL="342900" marR="0">
              <a:lnSpc>
                <a:spcPts val="1629"/>
              </a:lnSpc>
              <a:spcBef>
                <a:spcPts val="2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კრიტიკულ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მოვლენათა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შეფასებებში;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ნიკო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ხიზანაშვილი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1851-1906);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355604"/>
            <a:ext cx="8929909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19.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ფრონელი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(ყიფშიძე)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(1862-1916)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მე-19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ანტირუსული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აჯანყებების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ქრონიკა;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2973332"/>
            <a:ext cx="8615438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20.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სულხან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ბარათოვი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ევროპული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აზროვნების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შემოტანა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ისტორიოგრაფიაში;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3591060"/>
            <a:ext cx="7901992" cy="655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21.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ხახანაშვილი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(1864-1912)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421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საკითხები;</a:t>
            </a:r>
          </a:p>
          <a:p>
            <a:pPr marL="0" marR="0">
              <a:lnSpc>
                <a:spcPts val="1629"/>
              </a:lnSpc>
              <a:spcBef>
                <a:spcPts val="1652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22.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დავით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ჩუბინაშვილი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411988"/>
            <a:ext cx="7511491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23.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პოლიევქტოს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კარბელაშვილის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(1855-1936)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კვლევები;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4822452"/>
            <a:ext cx="9341573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24.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ზაქარია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ჭიჭინაძის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(1853-1931)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ღვაწლი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მისია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მასალების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კვლევასა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შენახვაში;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5440180"/>
            <a:ext cx="6927952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25.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მოსე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ჯანაშვილის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(1855-1934)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საისტორიო-საეთნოგრაფიო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კვლევები;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5343"/>
            <a:ext cx="4973320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26.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დიმიტრი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ჯანაშვილის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(1840-1905)</a:t>
            </a:r>
            <a:r>
              <a:rPr dirty="0" sz="1600" spc="-38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„რვეულები“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910190"/>
            <a:ext cx="8580192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27.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გიორგი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წერეთლის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(1842-1900)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საისტორიო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შრომები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„ივერიისგან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“</a:t>
            </a:r>
            <a:r>
              <a:rPr dirty="0" sz="1600" spc="18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განსხვავებული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შეფასებები„კვალში“;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526184"/>
            <a:ext cx="8273532" cy="7588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28.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ხელთუფლიშვილი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(1869-1895),</a:t>
            </a:r>
            <a:r>
              <a:rPr dirty="0" sz="1600" spc="-34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გეორგიევსკის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ტრაქტატის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,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გიორგი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1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XII_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c00000"/>
                </a:solidFill>
                <a:latin typeface="Sylfaen"/>
                <a:cs typeface="Sylfaen"/>
              </a:rPr>
              <a:t>„სათხოვარი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პუნქტების“</a:t>
            </a:r>
            <a:r>
              <a:rPr dirty="0" sz="1600" spc="-2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სხვა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მეფე-მთავართა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1600" spc="-4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რუსეთთან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გაფორმებული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c00000"/>
                </a:solidFill>
                <a:latin typeface="Sylfaen"/>
                <a:cs typeface="Sylfaen"/>
              </a:rPr>
              <a:t>ხელშეკრულებების</a:t>
            </a:r>
            <a:r>
              <a:rPr dirty="0" sz="1600" spc="23" b="1" i="1">
                <a:solidFill>
                  <a:srgbClr val="c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შესახებ;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474831"/>
            <a:ext cx="8672941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29.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არჩილ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ჯორჯაძის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(1872-1913)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თვალსაზრისი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წარსულსა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მომავალზე;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3141326"/>
            <a:ext cx="3827120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30.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თარხნიშვილი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1897-1958);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3576175"/>
            <a:ext cx="8105680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31.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თედო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ჟორდანია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1854-1916)_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ქრონიკების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უბადლო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შემგროვებელ-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შემსწავლელი;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242670"/>
            <a:ext cx="8519568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32.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მიხაკო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წერეთელი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(1878-1965):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მსოფლიოს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საკითხები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მ.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წერეთლის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კვლევებში;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4909166"/>
            <a:ext cx="8962454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33.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ცაგარელის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(1844-1929)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პეტერბურგის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მეცნიერებათა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აკადემიასა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თავისუფალ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საქართველოში;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1105924"/>
            <a:ext cx="8748676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34.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პავლე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ინგოროყვა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(1893-1983)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_</a:t>
            </a:r>
            <a:r>
              <a:rPr dirty="0" sz="1600" spc="2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დიდი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მეცნიერი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მუდმივად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მაძიებელი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ისტორიკოსი;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516388"/>
            <a:ext cx="8491559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35.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ზურაბ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ავალიშვილის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(1874-1944)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რუსეთზე,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საგარეო-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პოლიტიკურ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დიპლომატიურ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საკითხებზე;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134116"/>
            <a:ext cx="7124039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36.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დიმიტრი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ბაქრაძის</a:t>
            </a:r>
            <a:r>
              <a:rPr dirty="0" sz="1600" spc="41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(1826-1990)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წვლილი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ისტორიოგრაფიაში;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544580"/>
            <a:ext cx="8506166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37.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ექვთიმე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თაყაიშვილი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(1862-1953):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ისტორიკოსი,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არქეოლოგი,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ეთნოლოგი,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სიძველეთა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აღმნუსხავი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შემსწავლელი;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3162308"/>
            <a:ext cx="9178067" cy="452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38.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თამარაშვილის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(1858-1911)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წვლილი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კათოლიკობის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შესწავლის</a:t>
            </a:r>
          </a:p>
          <a:p>
            <a:pPr marL="342900" marR="0">
              <a:lnSpc>
                <a:spcPts val="1629"/>
              </a:lnSpc>
              <a:spcBef>
                <a:spcPts val="52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საქმეში;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3729534"/>
            <a:ext cx="8941345" cy="706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39.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სარგის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კაკაბაძე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(1886-1967)</a:t>
            </a:r>
            <a:r>
              <a:rPr dirty="0" sz="16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:</a:t>
            </a:r>
            <a:r>
              <a:rPr dirty="0" sz="1600" spc="85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თავისუფლების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ხანაში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შემდგომ...</a:t>
            </a:r>
          </a:p>
          <a:p>
            <a:pPr marL="0" marR="0">
              <a:lnSpc>
                <a:spcPts val="1629"/>
              </a:lnSpc>
              <a:spcBef>
                <a:spcPts val="1652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40.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სიმონ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ქვარიანი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(1868-1946)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600964"/>
            <a:ext cx="3090042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41.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სიმონ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ავალიანი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(1881-1922)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5011428"/>
            <a:ext cx="2687137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42.</a:t>
            </a:r>
            <a:r>
              <a:rPr dirty="0" sz="1350" spc="675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ვარლამ</a:t>
            </a:r>
            <a:r>
              <a:rPr dirty="0" sz="16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ჩერქეზიშვილი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8754"/>
            <a:ext cx="8825721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XVIII-XX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საუკუნეებში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საისტორიო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პროცესი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თემატურად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ასე</a:t>
            </a:r>
          </a:p>
          <a:p>
            <a:pPr marL="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გვაქვს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მოაზრებული: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199751"/>
            <a:ext cx="9359344" cy="94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1.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მე-18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ცნობიერება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კულტურის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ევროპეიზაციის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კონტექსტში;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აზრის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ქცევა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მეცნიერებად;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ერთიანობის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იდეა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ბრძოლა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ფეოდალური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რეაქციის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წინააღმდეგ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(ვახტანგ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VI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„სწავლულ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კაცთა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კომისია;“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ვახუშტი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329543"/>
            <a:ext cx="9081983" cy="70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2.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მე-18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მეორე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ნახევრის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აზრი: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ძირითადი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ტენდენციები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კვლევის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მეთოდები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(სეხნია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ჩხეიძე,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პაპუნა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ორბელიანი,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ომან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ხერხეულიძე,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ამილახვარი);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3227687"/>
            <a:ext cx="13580546" cy="254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3.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-657" b="1" u="sng" i="1">
                <a:solidFill>
                  <a:srgbClr val="65533c"/>
                </a:solidFill>
                <a:latin typeface="Sylfaen"/>
                <a:cs typeface="Sylfaen"/>
              </a:rPr>
              <a:t>ქ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ქ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1036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600" spc="-1246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600" spc="-1126" b="1" u="sng" i="1">
                <a:solidFill>
                  <a:srgbClr val="65533c"/>
                </a:solidFill>
                <a:latin typeface="Sylfaen"/>
                <a:cs typeface="Sylfaen"/>
              </a:rPr>
              <a:t>უ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უ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1119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600" spc="-1059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600" spc="-1036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1059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1109" b="1" u="sng" i="1">
                <a:solidFill>
                  <a:srgbClr val="65533c"/>
                </a:solidFill>
                <a:latin typeface="Sylfaen"/>
                <a:cs typeface="Sylfaen"/>
              </a:rPr>
              <a:t>ზ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ზ</a:t>
            </a:r>
            <a:r>
              <a:rPr dirty="0" sz="1600" spc="-1036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534" b="1" u="sng" i="1">
                <a:solidFill>
                  <a:srgbClr val="65533c"/>
                </a:solidFill>
                <a:latin typeface="Sylfaen"/>
                <a:cs typeface="Sylfaen"/>
              </a:rPr>
              <a:t>-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1600" spc="-728" b="1" u="sng" i="1">
                <a:solidFill>
                  <a:srgbClr val="65533c"/>
                </a:solidFill>
                <a:latin typeface="Sylfaen"/>
                <a:cs typeface="Sylfaen"/>
              </a:rPr>
              <a:t>1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1</a:t>
            </a:r>
            <a:r>
              <a:rPr dirty="0" sz="1600" spc="-728" b="1" u="sng" i="1">
                <a:solidFill>
                  <a:srgbClr val="65533c"/>
                </a:solidFill>
                <a:latin typeface="Sylfaen"/>
                <a:cs typeface="Sylfaen"/>
              </a:rPr>
              <a:t>9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9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1126" b="1" u="sng" i="1">
                <a:solidFill>
                  <a:srgbClr val="65533c"/>
                </a:solidFill>
                <a:latin typeface="Sylfaen"/>
                <a:cs typeface="Sylfaen"/>
              </a:rPr>
              <a:t>უ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უ</a:t>
            </a:r>
            <a:r>
              <a:rPr dirty="0" sz="1600" spc="-665" b="1" u="sng" i="1">
                <a:solidFill>
                  <a:srgbClr val="65533c"/>
                </a:solidFill>
                <a:latin typeface="Sylfaen"/>
                <a:cs typeface="Sylfaen"/>
              </a:rPr>
              <a:t>კ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კ</a:t>
            </a:r>
            <a:r>
              <a:rPr dirty="0" sz="1600" spc="-1126" b="1" u="sng" i="1">
                <a:solidFill>
                  <a:srgbClr val="65533c"/>
                </a:solidFill>
                <a:latin typeface="Sylfaen"/>
                <a:cs typeface="Sylfaen"/>
              </a:rPr>
              <a:t>უ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უ</a:t>
            </a:r>
            <a:r>
              <a:rPr dirty="0" sz="1600" spc="-721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03" b="1" u="sng" i="1">
                <a:solidFill>
                  <a:srgbClr val="65533c"/>
                </a:solidFill>
                <a:latin typeface="Sylfaen"/>
                <a:cs typeface="Sylfaen"/>
              </a:rPr>
              <a:t>პ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პ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1036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600" spc="-715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1280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600" spc="-744" b="1" u="sng" i="1">
                <a:solidFill>
                  <a:srgbClr val="65533c"/>
                </a:solidFill>
                <a:latin typeface="Sylfaen"/>
                <a:cs typeface="Sylfaen"/>
              </a:rPr>
              <a:t>შ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შ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328" b="1" u="sng" i="1">
                <a:solidFill>
                  <a:srgbClr val="65533c"/>
                </a:solidFill>
                <a:latin typeface="Sylfaen"/>
                <a:cs typeface="Sylfaen"/>
              </a:rPr>
              <a:t>;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15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600" spc="-1036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600" spc="-1059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600" spc="-703" b="1" u="sng" i="1">
                <a:solidFill>
                  <a:srgbClr val="65533c"/>
                </a:solidFill>
                <a:latin typeface="Sylfaen"/>
                <a:cs typeface="Sylfaen"/>
              </a:rPr>
              <a:t>პ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პ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4020" y="3459335"/>
            <a:ext cx="13210877" cy="254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21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600" spc="-863" b="1" u="sng" i="1">
                <a:solidFill>
                  <a:srgbClr val="65533c"/>
                </a:solidFill>
                <a:latin typeface="Sylfaen"/>
                <a:cs typeface="Sylfaen"/>
              </a:rPr>
              <a:t>ც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ც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665" b="1" u="sng" i="1">
                <a:solidFill>
                  <a:srgbClr val="65533c"/>
                </a:solidFill>
                <a:latin typeface="Sylfaen"/>
                <a:cs typeface="Sylfaen"/>
              </a:rPr>
              <a:t>კ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კ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1059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600" spc="-703" b="1" u="sng" i="1">
                <a:solidFill>
                  <a:srgbClr val="65533c"/>
                </a:solidFill>
                <a:latin typeface="Sylfaen"/>
                <a:cs typeface="Sylfaen"/>
              </a:rPr>
              <a:t>პ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პ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1280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1119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51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51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1280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51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765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721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721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600" spc="-609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600" spc="-1246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51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600" spc="-1459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51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719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600" spc="-5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1280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600" spc="-62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686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600" spc="-751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600" spc="-61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600" spc="-822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6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600" spc="-10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ქართველ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ისტორიკოსთა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ტექსტებში</a:t>
            </a:r>
            <a:r>
              <a:rPr dirty="0" sz="1600" spc="-3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5343"/>
            <a:ext cx="9350731" cy="70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4.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აზრის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განვითარება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მე-19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40-50-იან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წლებში;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ლიბერალური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კონსერვატული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მიდგომები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პროცესების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აღქმებსა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42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შეფასებებში: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სოლომონ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დოდაშვილი,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პლატონ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იოსელიანი,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დავით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ჩუბინაშვილი,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სულხან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ბარათაშვილი;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373487"/>
            <a:ext cx="9083194" cy="70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5.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გააზრება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ეპოქის</a:t>
            </a:r>
            <a:r>
              <a:rPr dirty="0" sz="1600" spc="41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ქართველ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მოაზროვნეთა</a:t>
            </a:r>
            <a:r>
              <a:rPr dirty="0" sz="1600" spc="41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მხატვრულ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პუბლიცისტურ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ტექსტებში(ილია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ჭავჭავაძე,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აკაკი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წერეთელი,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ნიკო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ნიკოლაძე,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იაკობ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გოგებაშვილი,</a:t>
            </a:r>
            <a:r>
              <a:rPr dirty="0" sz="1600" spc="41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სერგეი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მესხი,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გიორგი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წერეთელი);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271631"/>
            <a:ext cx="9269398" cy="940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6.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საკითხები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ახალ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ლიბერალურ-დემოკრატიულ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პრესაში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(„ივერია“,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„დროება“,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„ცნობის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ფურცელი“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სხვ):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ნიკო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ხიზანაშვილი,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ფრონელი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(ყიფშიძე),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ხახანაშვილი,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პოლიევქტოს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კარბელაშვილი,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ზაქარია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ჭიჭინაძე,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მოსე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დიმიტრი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ჯანაშვილები;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3401423"/>
            <a:ext cx="8998154" cy="9400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7.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პოლიტიკური,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სოციალურ-ეკონომიკური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ეთნოლოგიური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მე-19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ბოლოსა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მე-20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დასაწყისში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(მიხეილ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ხელთუფლიშვილი,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ზურაბ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ავალიშვილი,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წერეთელი,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არჩილ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ჯორჯაძე,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დიმიტრი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ბაქრაძე,</a:t>
            </a:r>
            <a:r>
              <a:rPr dirty="0" sz="1600" spc="41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პავლე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ინგოროყვა,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ვარლამ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ჩერქეზიშვილი);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4531214"/>
            <a:ext cx="8908645" cy="708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8.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საეკლესიო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სოციალური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მე-20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დასაწყისში: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თამარაშვილი,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თარხნიშვილი,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სიმონ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ავალიანი,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სარგის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კაკაბაძე,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თედო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ჟორდანია,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ექვთიმე</a:t>
            </a:r>
          </a:p>
          <a:p>
            <a:pPr marL="342900" marR="0">
              <a:lnSpc>
                <a:spcPts val="1629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თაყაიშვილი)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5429358"/>
            <a:ext cx="9152911" cy="4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 i="1">
                <a:solidFill>
                  <a:srgbClr val="6f6f74"/>
                </a:solidFill>
                <a:latin typeface="Sylfaen"/>
                <a:cs typeface="Sylfaen"/>
              </a:rPr>
              <a:t>9.</a:t>
            </a:r>
            <a:r>
              <a:rPr dirty="0" sz="1350" spc="1350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ისტორიოგრაფია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პირველ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დემოკრატიულ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რესპუბლიკაში: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მთავარი</a:t>
            </a:r>
          </a:p>
          <a:p>
            <a:pPr marL="342900" marR="0">
              <a:lnSpc>
                <a:spcPts val="1629"/>
              </a:lnSpc>
              <a:spcBef>
                <a:spcPts val="244"/>
              </a:spcBef>
              <a:spcAft>
                <a:spcPts val="0"/>
              </a:spcAft>
            </a:pP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ეროვნული,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საგარეო-პოლიტიკური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65533c"/>
                </a:solidFill>
                <a:latin typeface="Sylfaen"/>
                <a:cs typeface="Sylfaen"/>
              </a:rPr>
              <a:t>სახელმწიფოებრივ-პოლიტიკური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600" spc="10" b="1" i="1">
                <a:solidFill>
                  <a:srgbClr val="65533c"/>
                </a:solidFill>
                <a:latin typeface="Sylfaen"/>
                <a:cs typeface="Sylfaen"/>
              </a:rPr>
              <a:t>აქცენტები.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56700"/>
            <a:ext cx="8971892" cy="24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ისტორიკოსის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ylfaen"/>
                <a:cs typeface="Sylfaen"/>
              </a:rPr>
              <a:t>ნააზრევის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შეფასებისას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აუცილებლად</a:t>
            </a:r>
            <a:r>
              <a:rPr dirty="0" sz="16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მიგვაჩნია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Sylfaen"/>
                <a:cs typeface="Sylfaen"/>
              </a:rPr>
              <a:t>მკვლევარმა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 spc="10" b="1">
                <a:solidFill>
                  <a:srgbClr val="000000"/>
                </a:solidFill>
                <a:latin typeface="Sylfaen"/>
                <a:cs typeface="Sylfaen"/>
              </a:rPr>
              <a:t>გაითვალისწინოს: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862662"/>
            <a:ext cx="7820228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მსოფლმხედველობა,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რაც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ნააზრევის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საფუძველს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წარმოადგენს;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247218"/>
            <a:ext cx="8740393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ასპექტებს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გამოყოფს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ამა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თუ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იმ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კვლევისას,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მიაჩნია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ამ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მთავარ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0" y="1431995"/>
            <a:ext cx="2680131" cy="21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ნიშნად,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განმსაზღვრელად;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1813130"/>
            <a:ext cx="8697390" cy="585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მთავარ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კრიტერიუმს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ითვალისწინებს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პიროვნებების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მოვლენების</a:t>
            </a:r>
          </a:p>
          <a:p>
            <a:pPr marL="182880" marR="0">
              <a:lnSpc>
                <a:spcPts val="1425"/>
              </a:lnSpc>
              <a:spcBef>
                <a:spcPts val="52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შეფასებისას: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პროცესი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ობიექტურად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შეიძლება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შეფასდეს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მხოლოდ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სწორი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კრიტერიუმის</a:t>
            </a:r>
          </a:p>
          <a:p>
            <a:pPr marL="182880" marR="0">
              <a:lnSpc>
                <a:spcPts val="1425"/>
              </a:lnSpc>
              <a:spcBef>
                <a:spcPts val="2"/>
              </a:spcBef>
              <a:spcAft>
                <a:spcPts val="0"/>
              </a:spcAft>
            </a:pP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შერჩევის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შემთხვევაში;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2560397"/>
            <a:ext cx="8929366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ხედავს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პროგრესს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თუ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რეგრესს,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ტენდენციას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თუ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პირიქით: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დაღმასვლას,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4000" y="2745175"/>
            <a:ext cx="2092172" cy="21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რეგრესისკენ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მიდრეკას;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3126309"/>
            <a:ext cx="8865336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აფასებს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გარეშე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შიგაძალების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ზემოქმედებას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მოვლენებზე,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პირთა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მოღვაწეობაზე,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24000" y="3311087"/>
            <a:ext cx="5735344" cy="21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ადგენს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მიზეზ-შედეგობრივ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კავშირებსა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ურთიერთობას...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1120" y="3692221"/>
            <a:ext cx="8644458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შეუძლია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გაანალიზება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არა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ერთ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სივრცეში,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არამედ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საერთო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გეოპოლიტიკური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24000" y="3876999"/>
            <a:ext cx="3414750" cy="21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გეოსტრატეგიული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ფონზე;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41120" y="4258133"/>
            <a:ext cx="8612173" cy="22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რომელი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იდეოლოგიის,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სააზროვნო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სისტემის,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თეორიების,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პოლიტიკური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სოციალური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ჯგუფების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24000" y="4442911"/>
            <a:ext cx="4127119" cy="219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ინტერერსებს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იცავს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ან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გამოხატავს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ისტორიკოსი;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41120" y="4824045"/>
            <a:ext cx="9252864" cy="112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2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150" spc="7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კვლევით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მეთოდოლოგიას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იყენებს,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დამოკიდებულებას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ავლენს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წყაროების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მიმართ,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რამდენად</a:t>
            </a:r>
          </a:p>
          <a:p>
            <a:pPr marL="182880" marR="0">
              <a:lnSpc>
                <a:spcPts val="1425"/>
              </a:lnSpc>
              <a:spcBef>
                <a:spcPts val="52"/>
              </a:spcBef>
              <a:spcAft>
                <a:spcPts val="0"/>
              </a:spcAft>
            </a:pP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კრიტიკულია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ღრმა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ანალიტიკური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უნარის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მქონე...</a:t>
            </a:r>
            <a:r>
              <a:rPr dirty="0" sz="1400" spc="157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სწორი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კრიტერიუმი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პირის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მოღვაწეობის</a:t>
            </a:r>
          </a:p>
          <a:p>
            <a:pPr marL="182880" marR="0">
              <a:lnSpc>
                <a:spcPts val="1425"/>
              </a:lnSpc>
              <a:spcBef>
                <a:spcPts val="2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შეფასებისას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შესაძლოა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იყოს: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ა.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ღებულობდა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პირი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(პოლიტიკოსი)</a:t>
            </a:r>
            <a:r>
              <a:rPr dirty="0" sz="1400" spc="37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დამოუკიდებელ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1425"/>
              </a:lnSpc>
              <a:spcBef>
                <a:spcPts val="2"/>
              </a:spcBef>
              <a:spcAft>
                <a:spcPts val="0"/>
              </a:spcAft>
            </a:pP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სწრაფ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გადაწყვეტილებებს;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ბ.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რამდენად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შეესაბამებოდა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ეს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გადაწყვეტილებები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ეროვნულ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1425"/>
              </a:lnSpc>
              <a:spcBef>
                <a:spcPts val="2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სახელმწიფოებრივ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ინტერესებს,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გ.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რამდენად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უწყობდა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ხელს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შესაფასებელი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პირის</a:t>
            </a:r>
            <a:r>
              <a:rPr dirty="0" sz="1400" spc="37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მოღვაწეობა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</a:p>
          <a:p>
            <a:pPr marL="182880" marR="0">
              <a:lnSpc>
                <a:spcPts val="1425"/>
              </a:lnSpc>
              <a:spcBef>
                <a:spcPts val="52"/>
              </a:spcBef>
              <a:spcAft>
                <a:spcPts val="0"/>
              </a:spcAft>
            </a:pP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სახელმწიფოებრიობის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განმტკიცებას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თუნდაც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მომავლის</a:t>
            </a:r>
            <a:r>
              <a:rPr dirty="0" sz="14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400" b="1" i="1">
                <a:solidFill>
                  <a:srgbClr val="65533c"/>
                </a:solidFill>
                <a:latin typeface="Sylfaen"/>
                <a:cs typeface="Sylfaen"/>
              </a:rPr>
              <a:t>პერსპექტივაში.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1722337"/>
            <a:ext cx="9035987" cy="792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5.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აფასებს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გარეშე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შიგაძალების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ზემოქმედებას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მოვლენებზე,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პირთა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მოღვაწეობაზე,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ადგენს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მიზეზ-შედეგობრივ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კავშირებსა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ურთიერთობას,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პროვინდენციალიზმს...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2707349"/>
            <a:ext cx="8855495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6.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შეუძლია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გაანალიზება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არა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ერთ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სივრცეში,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არამედ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საერთო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გეოპოლიტიკური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გეოსტრატეგიული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ფონზე;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3431757"/>
            <a:ext cx="8577166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7.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რომელი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იდეოლოგიის,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სააზროვნო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სისტემის,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თეორიების,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პოლიტიკური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სოციალური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ჯგუფების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ინტერერსებს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იცავს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გამოხატავს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ისტორიკოსი;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4156165"/>
            <a:ext cx="9362923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8.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კვლევით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მეთოდოლოგიას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იყენებს,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დამოკიდებულებას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ავლენს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წყაროების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მიმართ,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რამდენად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კრიტიკულია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ღრმა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ანალიტიკური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უნარის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მქონე...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8754"/>
            <a:ext cx="9080720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მეცნიერებას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ორი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ძირითადი</a:t>
            </a:r>
            <a:r>
              <a:rPr dirty="0" sz="1800" spc="46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პოსტულატი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აქვს:</a:t>
            </a:r>
            <a:r>
              <a:rPr dirty="0" sz="1800" spc="47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ფაქტი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მისი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ინტერპრეტაცია.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200405"/>
            <a:ext cx="8876011" cy="105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ისტორიკოსის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დიდი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სამუშაოს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მთავარი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ნაწილია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ფაქტის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დადგენა,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კრიტიკული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დამოკიდებულება</a:t>
            </a:r>
            <a:r>
              <a:rPr dirty="0" sz="1800" spc="469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წყაროებისა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ფაქტებისადმი,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მოვლენებსა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ფაქტებს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შორის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მიზეზ-შედეგობრივი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კავშირების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მოძიება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დადგენა,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ფაქტების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სწორი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ინტერპრეტაცია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მათი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დადგენის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შემდეგ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648713"/>
            <a:ext cx="9217690" cy="18373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მე-18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საუკუნემ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პირველივე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ნახევარში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ისტორიოგრაფიულ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კვლევებში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მთავარი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სიახლე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შეიტანა: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ძველი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ისტორიოგრაფიისადმი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დამოკიდებულება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კრიტიკული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და,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მაშასადამე,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მეცნიერულიც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გახადა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ორი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ეტაპი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გაიარა: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1.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„სწავლულ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კაცთა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კომისიის“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მიერ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ძველი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წყაროებისადმი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კრიტიკული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მიდგომით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მეცნიერულად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გამართული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„ძველი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ცხოვრების“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ტექსტის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შედგენა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თანამედროვე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პერიოდამდე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შევსებული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(მე-14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საუკუნიდან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მე-18-მდე)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გაწყვეტილი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აღდგენით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ცხოვრების“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შექმნა;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0" y="4475698"/>
            <a:ext cx="8478907" cy="13133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2.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ვახუშტის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მიერ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ამ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ტექსტების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კრიტიკული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ცხოვრების</a:t>
            </a:r>
          </a:p>
          <a:p>
            <a:pPr marL="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ტექსტის</a:t>
            </a:r>
            <a:r>
              <a:rPr dirty="0" sz="1800" spc="93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„აღწერა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სამეფოსა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საქართველოსა“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_ს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დაწერა.</a:t>
            </a:r>
            <a:r>
              <a:rPr dirty="0" sz="1800" spc="93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ამ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ნაშრომით</a:t>
            </a:r>
          </a:p>
          <a:p>
            <a:pPr marL="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ვახუშტი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ბაგრატიონმა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დაიწყო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აზროვნების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ეტაპი,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რამაც</a:t>
            </a:r>
          </a:p>
          <a:p>
            <a:pPr marL="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ამ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დროის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ევროპული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აზროვნების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სიმაღლემდე</a:t>
            </a:r>
          </a:p>
          <a:p>
            <a:pPr marL="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აიყვანა.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23389"/>
            <a:ext cx="9176959" cy="10500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400" spc="60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პროექტი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მოიცავს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OLRUQO+CenturySchoolbook-Bold"/>
                <a:cs typeface="OLRUQO+CenturySchoolbook-Bold"/>
              </a:rPr>
              <a:t>XVIII-XXI</a:t>
            </a:r>
            <a:r>
              <a:rPr dirty="0" sz="1700" spc="-77" b="1">
                <a:solidFill>
                  <a:srgbClr val="000000"/>
                </a:solidFill>
                <a:latin typeface="OLRUQO+CenturySchoolbook-Bold"/>
                <a:cs typeface="OLRUQO+CenturySchoolbook-Bold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საუკუნეებს.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ნაშრომში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ქრონოლოგიური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თანმიმდევრობით</a:t>
            </a:r>
          </a:p>
          <a:p>
            <a:pPr marL="182880" marR="0">
              <a:lnSpc>
                <a:spcPts val="1731"/>
              </a:lnSpc>
              <a:spcBef>
                <a:spcPts val="256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შევა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თემაზე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შექმნილი</a:t>
            </a:r>
            <a:r>
              <a:rPr dirty="0" sz="1700" spc="444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იმ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ისტორიკოსთა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ნააზრევი,</a:t>
            </a:r>
            <a:r>
              <a:rPr dirty="0" sz="1700" spc="446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რომელთაც</a:t>
            </a:r>
          </a:p>
          <a:p>
            <a:pPr marL="182880" marR="0">
              <a:lnSpc>
                <a:spcPts val="1731"/>
              </a:lnSpc>
              <a:spcBef>
                <a:spcPts val="206"/>
              </a:spcBef>
              <a:spcAft>
                <a:spcPts val="0"/>
              </a:spcAft>
            </a:pP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მნიშვნელოვანი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სიტყვა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თქვეს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ამა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თუ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იმ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მოვლენასა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პროცესზე,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ამით</a:t>
            </a:r>
          </a:p>
          <a:p>
            <a:pPr marL="182880" marR="0">
              <a:lnSpc>
                <a:spcPts val="1731"/>
              </a:lnSpc>
              <a:spcBef>
                <a:spcPts val="256"/>
              </a:spcBef>
              <a:spcAft>
                <a:spcPts val="0"/>
              </a:spcAft>
            </a:pP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თავისი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წვლილი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შეიტანეს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ისტორიოგრაფიის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განვითარებაში.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832013"/>
            <a:ext cx="3502519" cy="260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400" spc="60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პროექტი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ორ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ნაწილად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გაიყოფა.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255431"/>
            <a:ext cx="9258154" cy="701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400" spc="60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პირველ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ეტაპზე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შესწავლილი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იქნება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განვითარება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ვახტანგ</a:t>
            </a:r>
          </a:p>
          <a:p>
            <a:pPr marL="182880" marR="0">
              <a:lnSpc>
                <a:spcPts val="1731"/>
              </a:lnSpc>
              <a:spcBef>
                <a:spcPts val="52"/>
              </a:spcBef>
              <a:spcAft>
                <a:spcPts val="0"/>
              </a:spcAft>
            </a:pP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VI-დან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რუსეთის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იმპერიის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დანგრევამდე.</a:t>
            </a:r>
            <a:r>
              <a:rPr dirty="0" sz="17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აქვე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შევიტანთ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Sylfaen"/>
                <a:cs typeface="Sylfaen"/>
              </a:rPr>
              <a:t>პირველი</a:t>
            </a:r>
          </a:p>
          <a:p>
            <a:pPr marL="182880" marR="0">
              <a:lnSpc>
                <a:spcPts val="1731"/>
              </a:lnSpc>
              <a:spcBef>
                <a:spcPts val="2"/>
              </a:spcBef>
              <a:spcAft>
                <a:spcPts val="0"/>
              </a:spcAft>
            </a:pPr>
            <a:r>
              <a:rPr dirty="0" sz="1700" b="1">
                <a:solidFill>
                  <a:srgbClr val="ff0000"/>
                </a:solidFill>
                <a:latin typeface="Sylfaen"/>
                <a:cs typeface="Sylfaen"/>
              </a:rPr>
              <a:t>რესპუბლიკის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Sylfaen"/>
                <a:cs typeface="Sylfaen"/>
              </a:rPr>
              <a:t>პერიოდში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შექმნილ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საისტორიო</a:t>
            </a:r>
            <a:r>
              <a:rPr dirty="0" sz="1700" spc="10" b="1">
                <a:solidFill>
                  <a:srgbClr val="ff0000"/>
                </a:solidFill>
                <a:latin typeface="Sylfaen"/>
                <a:cs typeface="Sylfaen"/>
              </a:rPr>
              <a:t> </a:t>
            </a:r>
            <a:r>
              <a:rPr dirty="0" sz="1700" b="1">
                <a:solidFill>
                  <a:srgbClr val="ff0000"/>
                </a:solidFill>
                <a:latin typeface="Sylfaen"/>
                <a:cs typeface="Sylfaen"/>
              </a:rPr>
              <a:t>კვლევებს</a:t>
            </a:r>
            <a:r>
              <a:rPr dirty="0" sz="1700" b="1">
                <a:solidFill>
                  <a:srgbClr val="000000"/>
                </a:solidFill>
                <a:latin typeface="Sylfaen"/>
                <a:cs typeface="Sylfae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3213100"/>
            <a:ext cx="8059649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პროექტის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მეორე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ნაწილი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საბჭოთა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პოსტსაბჭოთა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პერიოდს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დაეთმობა.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3780028"/>
            <a:ext cx="9091649" cy="105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პროექტის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ორივე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ნაწილი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შესრულდება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ქრონოლოგიური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თანმიმდევრობით,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ავტორები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შერჩეული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იქნება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ერთი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კრიტერიუმით: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მათ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შრომებში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მოტანილი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სიახლით,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წყაროების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სიუხვითა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კონცეპტუალურად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სწორი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აქცენტების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დასმით,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განვითარებაში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შეტანილი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წვლილის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მიხედვით.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871946"/>
            <a:ext cx="2787599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შესრულებული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სამუშაო: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799554"/>
            <a:ext cx="9347023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ვახტანგ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მეექვსისა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„სწავლულ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კაცთა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კომისიის“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წვლილი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განვითარებაში;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523962"/>
            <a:ext cx="8843035" cy="734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2.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ვახუშტი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ბაგრატიონის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ნააზრევის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სამეცნიერო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ღირებულება;</a:t>
            </a:r>
          </a:p>
          <a:p>
            <a:pPr marL="0" marR="0">
              <a:lnSpc>
                <a:spcPts val="1833"/>
              </a:lnSpc>
              <a:spcBef>
                <a:spcPts val="1868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3.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სეხნია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ჩხეიძე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ქრონოლოგიური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ცნობებისა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გადმოცემული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ამბების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სიუხვე;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3451569"/>
            <a:ext cx="8510047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4.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პაპუნა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ორბელიანი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აღორძინების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ხანის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საისტორიო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მწერლობის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მიღწევა;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4175978"/>
            <a:ext cx="8932850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5.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ომან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ხერხეულიძის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თვალით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დანახული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ერეკლე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მეორის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ეპოქა;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4639782"/>
            <a:ext cx="3317598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6.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თეიმურაზ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05642" y="4563991"/>
            <a:ext cx="10935220" cy="35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1357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ტ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ტ</a:t>
            </a:r>
            <a:r>
              <a:rPr dirty="0" sz="1800" spc="-118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1477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972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წ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წ</a:t>
            </a:r>
            <a:r>
              <a:rPr dirty="0" sz="1800" spc="-82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ყ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ყ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907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ბ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ბ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146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800" spc="-923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923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ნ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ნ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8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76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b="1" u="sng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800" spc="77" b="1" u="sng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 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923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923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118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923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გ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75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b="1" u="sng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,</a:t>
            </a:r>
          </a:p>
          <a:p>
            <a:pPr marL="3608093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,</a:t>
            </a:r>
            <a:r>
              <a:rPr dirty="0" sz="1800" spc="16197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 </a:t>
            </a:r>
            <a:r>
              <a:rPr dirty="0" sz="1800" b="1">
                <a:solidFill>
                  <a:srgbClr val="000000"/>
                </a:solidFill>
                <a:latin typeface="GKMUIW+CenturySchoolbook-BoldItalic"/>
                <a:cs typeface="GKMUIW+CenturySchoolbook-BoldItalic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84020" y="4839043"/>
            <a:ext cx="8375972" cy="35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118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90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მ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მ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1626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1364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უ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უ</a:t>
            </a:r>
            <a:r>
              <a:rPr dirty="0" sz="1800" spc="-1626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 spc="-86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ი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1477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80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დ</a:t>
            </a:r>
            <a:r>
              <a:rPr dirty="0" sz="18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1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ქ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ქ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113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რ</a:t>
            </a:r>
            <a:r>
              <a:rPr dirty="0" sz="1800" spc="-146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თ</a:t>
            </a:r>
            <a:r>
              <a:rPr dirty="0" sz="1800" spc="-88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ვ</a:t>
            </a:r>
            <a:r>
              <a:rPr dirty="0" sz="1800" spc="-818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ე</a:t>
            </a:r>
            <a:r>
              <a:rPr dirty="0" sz="1800" spc="-1626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ლ</a:t>
            </a:r>
            <a:r>
              <a:rPr dirty="0" sz="1800" spc="-1189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83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ო</a:t>
            </a:r>
            <a:r>
              <a:rPr dirty="0" sz="1800" spc="-914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ჲ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ჲ</a:t>
            </a:r>
            <a:r>
              <a:rPr dirty="0" sz="1800" spc="-905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82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ს</a:t>
            </a:r>
            <a:r>
              <a:rPr dirty="0" sz="1800" spc="-690" u="sng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spc="-40">
                <a:solidFill>
                  <a:srgbClr val="000000"/>
                </a:solidFill>
                <a:latin typeface="VHURJJ+ArialUnicodeMS,BoldItalic"/>
                <a:cs typeface="VHURJJ+ArialUnicodeMS,BoldItalic"/>
              </a:rPr>
              <a:t>ა</a:t>
            </a:r>
            <a:r>
              <a:rPr dirty="0" sz="1800" b="1" u="sng" i="1">
                <a:solidFill>
                  <a:srgbClr val="65533c"/>
                </a:solidFill>
                <a:latin typeface="Sylfaen"/>
                <a:cs typeface="Sylfaen"/>
              </a:rPr>
              <a:t>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980137" y="4926606"/>
            <a:ext cx="240134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“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02963"/>
            <a:ext cx="7909013" cy="8105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7.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ვახტანგ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ꢀ"</a:t>
            </a:r>
            <a:r>
              <a:rPr dirty="0" sz="1800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ისტორიებრივი</a:t>
            </a:r>
            <a:r>
              <a:rPr dirty="0" sz="1800" spc="81">
                <a:solidFill>
                  <a:srgbClr val="65533c"/>
                </a:solidFill>
                <a:latin typeface="Times New Roman"/>
                <a:cs typeface="Times New Roman"/>
              </a:rPr>
              <a:t> </a:t>
            </a:r>
            <a:r>
              <a:rPr dirty="0" sz="1800" spc="11">
                <a:solidFill>
                  <a:srgbClr val="65533c"/>
                </a:solidFill>
                <a:latin typeface="VHURJJ+ArialUnicodeMS,BoldItalic"/>
                <a:cs typeface="VHURJJ+ArialUnicodeMS,BoldItalic"/>
              </a:rPr>
              <a:t>აღწერ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მიზანი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ამოცანა;</a:t>
            </a:r>
          </a:p>
          <a:p>
            <a:pPr marL="0" marR="0">
              <a:lnSpc>
                <a:spcPts val="1833"/>
              </a:lnSpc>
              <a:spcBef>
                <a:spcPts val="1868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8.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ბაგრატ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მოთხრობა“;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406362"/>
            <a:ext cx="4761967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9.</a:t>
            </a:r>
            <a:r>
              <a:rPr dirty="0" sz="1500" spc="1189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დავით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ბატონიშვილი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_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ისტორია;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870166"/>
            <a:ext cx="8314667" cy="7921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10.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რას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ეფუძნებოდა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თერგდალეულთა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ცნობიერება: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თავისუფლების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ერთი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ყლუპი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იმპერიული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ხანის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დასაწყისში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სოლომონ</a:t>
            </a:r>
          </a:p>
          <a:p>
            <a:pPr marL="34290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დოდაშვილის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„ისტორიული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ლოგიკა“;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855178"/>
            <a:ext cx="8597163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11.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ილია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ჭავჭავაძე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(1837-1907)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გააზრება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ეპოქაში;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3579586"/>
            <a:ext cx="8223777" cy="531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12.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აკაკი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წერეთელი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(1840-1915):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აკაკის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ნააზრევსა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მხატვრულ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შემოქმედებაში;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4303993"/>
            <a:ext cx="6902808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13.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იაკობ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გოგებაშვილი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საკითხები;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4710982"/>
            <a:ext cx="9243231" cy="848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14.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ხელთუფლიშვილი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(1869-1895),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გეორგიევსკის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ტრაქტატის,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გიორგი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XII_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</a:t>
            </a:r>
          </a:p>
          <a:p>
            <a:pPr marL="34290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„სათხოვარი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პუნქტების“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სხვა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მეფე-მთავართა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მიერ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რუსეთთან</a:t>
            </a:r>
          </a:p>
          <a:p>
            <a:pPr marL="34290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გაფორმებული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ხელშეკრულებების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შესახებ;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5752809"/>
            <a:ext cx="7722669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 i="1">
                <a:solidFill>
                  <a:srgbClr val="6f6f74"/>
                </a:solidFill>
                <a:latin typeface="Sylfaen"/>
                <a:cs typeface="Sylfaen"/>
              </a:rPr>
              <a:t>15.</a:t>
            </a:r>
            <a:r>
              <a:rPr dirty="0" sz="1500" spc="434" b="1" i="1">
                <a:solidFill>
                  <a:srgbClr val="6f6f74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მოსე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ჯანაშვილის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(1855-1934)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საისტორიო-საეთნოგრაფიო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57780"/>
            <a:ext cx="8941714" cy="73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ვინაიდან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წიგნი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განკუთვნილია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უნივერსიტეტის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სამაგისტრო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საფეხურის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სტუდენთათვის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მას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დათმობილი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აქვს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ერთი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სემესტრი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14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სალექციო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დღე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800" spc="2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28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საათი),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მთელი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მასალა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დავყავით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14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თავად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შემდეგი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თანმიმდევრობით: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357739"/>
            <a:ext cx="1063218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4000" y="1593668"/>
            <a:ext cx="8693868" cy="73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მე-18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ცნობიერება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კულტურის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ევროპეიზაციის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კონტექსტში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(</a:t>
            </a:r>
            <a:r>
              <a:rPr dirty="0" sz="1800" spc="2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ვახუშტი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სეხნია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ჩხეიძე,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პაპუნა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ორბელიანი,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ომან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ხერხეულიძე);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493627"/>
            <a:ext cx="1145184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II.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4000" y="2729556"/>
            <a:ext cx="15236986" cy="982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792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78" b="1" u="sng" i="1">
                <a:solidFill>
                  <a:srgbClr val="65533c"/>
                </a:solidFill>
                <a:latin typeface="Sylfaen"/>
                <a:cs typeface="Sylfaen"/>
              </a:rPr>
              <a:t>პ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პ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957" b="1" u="sng" i="1">
                <a:solidFill>
                  <a:srgbClr val="65533c"/>
                </a:solidFill>
                <a:latin typeface="Sylfaen"/>
                <a:cs typeface="Sylfaen"/>
              </a:rPr>
              <a:t>ც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ც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36" b="1" u="sng" i="1">
                <a:solidFill>
                  <a:srgbClr val="65533c"/>
                </a:solidFill>
                <a:latin typeface="Sylfaen"/>
                <a:cs typeface="Sylfaen"/>
              </a:rPr>
              <a:t>კ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კ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78" b="1" u="sng" i="1">
                <a:solidFill>
                  <a:srgbClr val="65533c"/>
                </a:solidFill>
                <a:latin typeface="Sylfaen"/>
                <a:cs typeface="Sylfaen"/>
              </a:rPr>
              <a:t>პ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პ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389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88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ბატონიშვილების:</a:t>
            </a:r>
          </a:p>
          <a:p>
            <a:pPr marL="0" marR="0">
              <a:lnSpc>
                <a:spcPts val="183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თეიმურაზ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ბაგრატიონის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(</a:t>
            </a:r>
            <a:r>
              <a:rPr dirty="0" sz="1800" spc="-598" b="1" u="sng" i="1">
                <a:solidFill>
                  <a:srgbClr val="65533c"/>
                </a:solidFill>
                <a:latin typeface="Sylfaen"/>
                <a:cs typeface="Sylfaen"/>
              </a:rPr>
              <a:t>„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„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15" b="1" u="sng" i="1">
                <a:solidFill>
                  <a:srgbClr val="65533c"/>
                </a:solidFill>
                <a:latin typeface="Sylfaen"/>
                <a:cs typeface="Sylfaen"/>
              </a:rPr>
              <a:t>წ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წ</a:t>
            </a:r>
            <a:r>
              <a:rPr dirty="0" sz="1800" spc="-753" b="1" u="sng" i="1">
                <a:solidFill>
                  <a:srgbClr val="65533c"/>
                </a:solidFill>
                <a:latin typeface="Sylfaen"/>
                <a:cs typeface="Sylfaen"/>
              </a:rPr>
              <a:t>ყ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ყ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389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2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356" b="1" u="sng" i="1">
                <a:solidFill>
                  <a:srgbClr val="65533c"/>
                </a:solidFill>
                <a:latin typeface="Sylfaen"/>
                <a:cs typeface="Sylfaen"/>
              </a:rPr>
              <a:t>,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,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356" b="1" u="sng" i="1">
                <a:solidFill>
                  <a:srgbClr val="65533c"/>
                </a:solidFill>
                <a:latin typeface="Sylfaen"/>
                <a:cs typeface="Sylfaen"/>
              </a:rPr>
              <a:t>,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,</a:t>
            </a:r>
          </a:p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1253" b="1" u="sng" i="1">
                <a:solidFill>
                  <a:srgbClr val="65533c"/>
                </a:solidFill>
                <a:latin typeface="Sylfaen"/>
                <a:cs typeface="Sylfaen"/>
              </a:rPr>
              <a:t>უ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უ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74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26" b="1" u="sng" i="1">
                <a:solidFill>
                  <a:srgbClr val="65533c"/>
                </a:solidFill>
                <a:latin typeface="Sylfaen"/>
                <a:cs typeface="Sylfaen"/>
              </a:rPr>
              <a:t>ქ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ქ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1389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800" spc="-792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909" b="1" u="sng" i="1">
                <a:solidFill>
                  <a:srgbClr val="65533c"/>
                </a:solidFill>
                <a:latin typeface="Sylfaen"/>
                <a:cs typeface="Sylfaen"/>
              </a:rPr>
              <a:t>ჲ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ჲ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598" b="1" u="sng" i="1">
                <a:solidFill>
                  <a:srgbClr val="65533c"/>
                </a:solidFill>
                <a:latin typeface="Sylfaen"/>
                <a:cs typeface="Sylfaen"/>
              </a:rPr>
              <a:t>“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“</a:t>
            </a:r>
            <a:r>
              <a:rPr dirty="0" sz="1800" spc="-496" b="1" u="sng" i="1">
                <a:solidFill>
                  <a:srgbClr val="65533c"/>
                </a:solidFill>
                <a:latin typeface="Sylfaen"/>
                <a:cs typeface="Sylfaen"/>
              </a:rPr>
              <a:t>)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)</a:t>
            </a:r>
            <a:r>
              <a:rPr dirty="0" sz="1800" spc="-356" b="1" u="sng" i="1">
                <a:solidFill>
                  <a:srgbClr val="65533c"/>
                </a:solidFill>
                <a:latin typeface="Sylfaen"/>
                <a:cs typeface="Sylfaen"/>
              </a:rPr>
              <a:t>,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,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792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67" b="1" u="sng" i="1">
                <a:solidFill>
                  <a:srgbClr val="65533c"/>
                </a:solidFill>
                <a:latin typeface="Sylfaen"/>
                <a:cs typeface="Sylfaen"/>
              </a:rPr>
              <a:t>ხ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ხ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496" b="1" u="sng" i="1">
                <a:solidFill>
                  <a:srgbClr val="65533c"/>
                </a:solidFill>
                <a:latin typeface="Sylfaen"/>
                <a:cs typeface="Sylfaen"/>
              </a:rPr>
              <a:t>(</a:t>
            </a:r>
            <a:r>
              <a:rPr dirty="0" sz="1800" spc="-79" b="1" i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„ისტორიებრივი</a:t>
            </a:r>
          </a:p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აღწერა“)</a:t>
            </a:r>
            <a:r>
              <a:rPr dirty="0" sz="1800" spc="-438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1427" b="1" u="sng" i="1">
                <a:solidFill>
                  <a:srgbClr val="65533c"/>
                </a:solidFill>
                <a:latin typeface="Sylfaen"/>
                <a:cs typeface="Sylfaen"/>
              </a:rPr>
              <a:t>დ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დ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792" b="1" u="sng" i="1">
                <a:solidFill>
                  <a:srgbClr val="65533c"/>
                </a:solidFill>
                <a:latin typeface="Sylfaen"/>
                <a:cs typeface="Sylfaen"/>
              </a:rPr>
              <a:t>ვ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ვ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389" b="1" u="sng" i="1">
                <a:solidFill>
                  <a:srgbClr val="65533c"/>
                </a:solidFill>
                <a:latin typeface="Sylfaen"/>
                <a:cs typeface="Sylfaen"/>
              </a:rPr>
              <a:t>თ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თ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48" b="1" u="sng" i="1">
                <a:solidFill>
                  <a:srgbClr val="65533c"/>
                </a:solidFill>
                <a:latin typeface="Sylfaen"/>
                <a:cs typeface="Sylfaen"/>
              </a:rPr>
              <a:t>გ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გ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496" b="1" u="sng" i="1">
                <a:solidFill>
                  <a:srgbClr val="65533c"/>
                </a:solidFill>
                <a:latin typeface="Sylfaen"/>
                <a:cs typeface="Sylfaen"/>
              </a:rPr>
              <a:t>(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800" spc="-598" b="1" u="sng" i="1">
                <a:solidFill>
                  <a:srgbClr val="65533c"/>
                </a:solidFill>
                <a:latin typeface="Sylfaen"/>
                <a:cs typeface="Sylfaen"/>
              </a:rPr>
              <a:t>„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„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67" b="1" u="sng" i="1">
                <a:solidFill>
                  <a:srgbClr val="65533c"/>
                </a:solidFill>
                <a:latin typeface="Sylfaen"/>
                <a:cs typeface="Sylfaen"/>
              </a:rPr>
              <a:t>ხ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ხ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1628" b="1" u="sng" i="1">
                <a:solidFill>
                  <a:srgbClr val="65533c"/>
                </a:solidFill>
                <a:latin typeface="Sylfaen"/>
                <a:cs typeface="Sylfaen"/>
              </a:rPr>
              <a:t>ლ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ლ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3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ს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ს</a:t>
            </a:r>
            <a:r>
              <a:rPr dirty="0" sz="1800" spc="-1247" b="1" u="sng" i="1">
                <a:solidFill>
                  <a:srgbClr val="65533c"/>
                </a:solidFill>
                <a:latin typeface="Sylfaen"/>
                <a:cs typeface="Sylfaen"/>
              </a:rPr>
              <a:t>ტ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ტ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598" b="1" u="sng" i="1">
                <a:solidFill>
                  <a:srgbClr val="65533c"/>
                </a:solidFill>
                <a:latin typeface="Sylfaen"/>
                <a:cs typeface="Sylfaen"/>
              </a:rPr>
              <a:t>“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“</a:t>
            </a:r>
            <a:r>
              <a:rPr dirty="0" sz="1800" spc="-496" b="1" u="sng" i="1">
                <a:solidFill>
                  <a:srgbClr val="65533c"/>
                </a:solidFill>
                <a:latin typeface="Sylfaen"/>
                <a:cs typeface="Sylfaen"/>
              </a:rPr>
              <a:t>)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)</a:t>
            </a:r>
            <a:r>
              <a:rPr dirty="0" sz="1800" spc="-798" b="1" u="sng" i="1">
                <a:solidFill>
                  <a:srgbClr val="65533c"/>
                </a:solidFill>
                <a:latin typeface="Sylfaen"/>
                <a:cs typeface="Sylfaen"/>
              </a:rPr>
              <a:t>ნ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ნ</a:t>
            </a:r>
            <a:r>
              <a:rPr dirty="0" sz="1800" spc="-673" b="1" u="sng" i="1">
                <a:solidFill>
                  <a:srgbClr val="65533c"/>
                </a:solidFill>
                <a:latin typeface="Sylfaen"/>
                <a:cs typeface="Sylfaen"/>
              </a:rPr>
              <a:t>ა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ა</a:t>
            </a:r>
            <a:r>
              <a:rPr dirty="0" sz="1800" spc="-825" b="1" u="sng" i="1">
                <a:solidFill>
                  <a:srgbClr val="65533c"/>
                </a:solidFill>
                <a:latin typeface="Sylfaen"/>
                <a:cs typeface="Sylfaen"/>
              </a:rPr>
              <a:t>შ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შ</a:t>
            </a:r>
            <a:r>
              <a:rPr dirty="0" sz="1800" spc="-1153" b="1" u="sng" i="1">
                <a:solidFill>
                  <a:srgbClr val="65533c"/>
                </a:solidFill>
                <a:latin typeface="Sylfaen"/>
                <a:cs typeface="Sylfaen"/>
              </a:rPr>
              <a:t>რ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რ</a:t>
            </a:r>
            <a:r>
              <a:rPr dirty="0" sz="1800" spc="-1177" b="1" u="sng" i="1">
                <a:solidFill>
                  <a:srgbClr val="65533c"/>
                </a:solidFill>
                <a:latin typeface="Sylfaen"/>
                <a:cs typeface="Sylfaen"/>
              </a:rPr>
              <a:t>ო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ო</a:t>
            </a:r>
            <a:r>
              <a:rPr dirty="0" sz="1800" spc="-796" b="1" u="sng" i="1">
                <a:solidFill>
                  <a:srgbClr val="65533c"/>
                </a:solidFill>
                <a:latin typeface="Sylfaen"/>
                <a:cs typeface="Sylfaen"/>
              </a:rPr>
              <a:t>მ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მ</a:t>
            </a:r>
            <a:r>
              <a:rPr dirty="0" sz="1800" spc="-759" b="1" u="sng" i="1">
                <a:solidFill>
                  <a:srgbClr val="65533c"/>
                </a:solidFill>
                <a:latin typeface="Sylfaen"/>
                <a:cs typeface="Sylfaen"/>
              </a:rPr>
              <a:t>ე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ე</a:t>
            </a:r>
            <a:r>
              <a:rPr dirty="0" sz="1800" spc="-832" b="1" u="sng" i="1">
                <a:solidFill>
                  <a:srgbClr val="65533c"/>
                </a:solidFill>
                <a:latin typeface="Sylfaen"/>
                <a:cs typeface="Sylfaen"/>
              </a:rPr>
              <a:t>ბ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ბ</a:t>
            </a:r>
            <a:r>
              <a:rPr dirty="0" sz="1800" spc="-825" b="1" u="sng" i="1">
                <a:solidFill>
                  <a:srgbClr val="65533c"/>
                </a:solidFill>
                <a:latin typeface="Sylfaen"/>
                <a:cs typeface="Sylfaen"/>
              </a:rPr>
              <a:t>შ</a:t>
            </a:r>
            <a:r>
              <a:rPr dirty="0" sz="1800" spc="-83" b="1" i="1">
                <a:solidFill>
                  <a:srgbClr val="000000"/>
                </a:solidFill>
                <a:latin typeface="Sylfaen"/>
                <a:cs typeface="Sylfaen"/>
              </a:rPr>
              <a:t>შ</a:t>
            </a:r>
            <a:r>
              <a:rPr dirty="0" sz="1800" spc="-911" b="1" u="sng" i="1">
                <a:solidFill>
                  <a:srgbClr val="65533c"/>
                </a:solidFill>
                <a:latin typeface="Sylfaen"/>
                <a:cs typeface="Sylfaen"/>
              </a:rPr>
              <a:t>ი</a:t>
            </a:r>
            <a:r>
              <a:rPr dirty="0" sz="1800" spc="-82" b="1" i="1">
                <a:solidFill>
                  <a:srgbClr val="000000"/>
                </a:solidFill>
                <a:latin typeface="Sylfaen"/>
                <a:cs typeface="Sylfaen"/>
              </a:rPr>
              <a:t>ი</a:t>
            </a:r>
            <a:r>
              <a:rPr dirty="0" sz="1800" spc="-356" b="1" u="sng" i="1">
                <a:solidFill>
                  <a:srgbClr val="65533c"/>
                </a:solidFill>
                <a:latin typeface="Sylfaen"/>
                <a:cs typeface="Sylfaen"/>
              </a:rPr>
              <a:t>;</a:t>
            </a: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3862687"/>
            <a:ext cx="1227150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III.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4000" y="4098616"/>
            <a:ext cx="8991261" cy="1669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მე-19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საუკუნის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50-60-იან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წლებში;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ლიბერალური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კონსერვატული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მიდგომები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პროცესების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აღქმებსა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47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შეფასებებში: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თავისუფლების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ერთი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ყლუპი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იმპერიული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ხანის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დასაწყისში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სოლომონ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დოდაშვილის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„ისტორიული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ლოგიკა“;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პლატონ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იოსელიანის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შეხედულებები.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დავით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ჩუბინაშვილის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წვლილი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„ქართლის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ცხოვრების“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გამოცემასა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შეფასებაში;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სულხან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ბარათოვი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ევროპული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აზროვნების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შემოტანა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ქართულ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ისტორიოგრაფიაში;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55023"/>
            <a:ext cx="1227023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IV.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690952"/>
            <a:ext cx="8758327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გააზრება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ეპოქაში;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ილიას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მხატვრულ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პუბლიცისტურ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ტექსტებში;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357739"/>
            <a:ext cx="1145057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V.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0" y="1593668"/>
            <a:ext cx="8701335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გააზრება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აკაკის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იაკობ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გოგებაშვილის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მხატვრულ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პუბლიცისტურ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ტექსტებში;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2260455"/>
            <a:ext cx="1227023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VI.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000" y="2496384"/>
            <a:ext cx="9086918" cy="9704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როგორ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იწერებოდა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იმპერიულ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ხანაში: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იმპერიული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ცენზურა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თავისუფალი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სიტყვის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წინააღმდეგ;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მომავლის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კონცეპტუალური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ხედვა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ნიკო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ნიკოლაძის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პუბლიცისტიკაში;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სერგეი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მესხის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საისტორიო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შეხედულებები;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3629515"/>
            <a:ext cx="1308989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VII.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4000" y="3865445"/>
            <a:ext cx="8371569" cy="9704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„ივერიის“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როლი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კვლევაში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ხედვები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კრიტიკულ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მოვლენათა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შეფასებებში;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პოლიტიკური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სოციალური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კვლევები: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ნიკო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ხიზანაშვილი,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ფრონელი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(ყიფშიძე),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ხახანაშვილი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47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პოლიევქტოს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კარბელაშვილი.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4998576"/>
            <a:ext cx="1390954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VIII.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4000" y="5234506"/>
            <a:ext cx="9123072" cy="737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ზაქარია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ჭიჭინაძის,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მოსე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ჯანაშვილის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დიმიტრი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ჯანაშვილის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საისტორიო-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საეთნოგრაფიო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კვლევები.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გიორგი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წერეთლის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საისტორიო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შრომები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„ივერიისგან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“</a:t>
            </a:r>
          </a:p>
          <a:p>
            <a:pPr marL="0" marR="0">
              <a:lnSpc>
                <a:spcPts val="1833"/>
              </a:lnSpc>
              <a:spcBef>
                <a:spcPts val="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განსხვავებული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წარსულის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შეფასებები„კვალში“;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55023"/>
            <a:ext cx="1213307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IX.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690952"/>
            <a:ext cx="7428192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საქართველო-რუსეთის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ურთიერთობის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ამსახველი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ხელთუფლიშვილისა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ზურაბ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ავალიშვილის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ნაწერებში;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357739"/>
            <a:ext cx="1131341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X.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0" y="1593668"/>
            <a:ext cx="8552002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მიხაკო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წერეთლის,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არჩილ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ჯორჯაძის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ექვთიმე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თაყაიშვილის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პოლიტიკური,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სოციალურ-ეკონომიკური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ეთნოლოგიური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კვლევები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2260455"/>
            <a:ext cx="1213307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XI.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24000" y="2496384"/>
            <a:ext cx="7656176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პავლე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ინგოროყვას,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თამარაშვილის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მიხეილ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თარხნიშვილის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საისტორიოგრაფიო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შრომები;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1120" y="3163171"/>
            <a:ext cx="1295273" cy="273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XII.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4000" y="3399100"/>
            <a:ext cx="9118454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თედო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ჟორდანია,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ვარლამ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ჩერქეზიშვილი,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ალექსანდრე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ცაგარელი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ახალი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იდეების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შემტანები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საისტორიო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მეცნიერებაში;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41120" y="4011829"/>
            <a:ext cx="1468157" cy="3277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თავი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XIII.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24000" y="4301816"/>
            <a:ext cx="8281125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დიმიტრი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ბაქრაძე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სიმონ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ავალიანი:</a:t>
            </a:r>
            <a:r>
              <a:rPr dirty="0" sz="1800" spc="469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მკვლევარ-ისტორიკოსთა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სამეცნიერო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მემკვიდრეობა;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41120" y="4914546"/>
            <a:ext cx="844778" cy="3129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5533c"/>
                </a:solidFill>
                <a:latin typeface="GKMUIW+CenturySchoolbook-BoldItalic"/>
                <a:cs typeface="GKMUIW+CenturySchoolbook-BoldItalic"/>
              </a:rPr>
              <a:t>XIV.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24000" y="5204533"/>
            <a:ext cx="8074423" cy="5041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სიმონ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ქვარიანისა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</a:t>
            </a:r>
            <a:r>
              <a:rPr dirty="0" sz="1800" spc="471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სარგის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კაკაბაძის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ნაშრომები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საქართველოში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საბჭოთა</a:t>
            </a:r>
          </a:p>
          <a:p>
            <a:pPr marL="0" marR="0">
              <a:lnSpc>
                <a:spcPts val="1833"/>
              </a:lnSpc>
              <a:spcBef>
                <a:spcPts val="52"/>
              </a:spcBef>
              <a:spcAft>
                <a:spcPts val="0"/>
              </a:spcAft>
            </a:pP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ხელისუფლების</a:t>
            </a:r>
            <a:r>
              <a:rPr dirty="0" sz="18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1800" b="1" i="1">
                <a:solidFill>
                  <a:srgbClr val="65533c"/>
                </a:solidFill>
                <a:latin typeface="Sylfaen"/>
                <a:cs typeface="Sylfaen"/>
              </a:rPr>
              <a:t>დამყარებამდე.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8731" y="3702599"/>
            <a:ext cx="6954118" cy="452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2600" spc="-12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65533c"/>
                </a:solidFill>
                <a:latin typeface="Sylfaen"/>
                <a:cs typeface="Sylfaen"/>
              </a:rPr>
              <a:t>დიდი</a:t>
            </a:r>
            <a:r>
              <a:rPr dirty="0" sz="32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3200" b="1" i="1">
                <a:solidFill>
                  <a:srgbClr val="65533c"/>
                </a:solidFill>
                <a:latin typeface="Sylfaen"/>
                <a:cs typeface="Sylfaen"/>
              </a:rPr>
              <a:t>მადლობა</a:t>
            </a:r>
            <a:r>
              <a:rPr dirty="0" sz="3200" spc="10" b="1" i="1">
                <a:solidFill>
                  <a:srgbClr val="65533c"/>
                </a:solidFill>
                <a:latin typeface="Sylfaen"/>
                <a:cs typeface="Sylfaen"/>
              </a:rPr>
              <a:t> </a:t>
            </a:r>
            <a:r>
              <a:rPr dirty="0" sz="3200" b="1" i="1">
                <a:solidFill>
                  <a:srgbClr val="65533c"/>
                </a:solidFill>
                <a:latin typeface="Sylfaen"/>
                <a:cs typeface="Sylfaen"/>
              </a:rPr>
              <a:t>ყურადღებისთვის!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76890" y="1399104"/>
            <a:ext cx="5023321" cy="26983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499" marR="0">
              <a:lnSpc>
                <a:spcPts val="36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„ქართული</a:t>
            </a:r>
          </a:p>
          <a:p>
            <a:pPr marL="652462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ისტორიული</a:t>
            </a:r>
            <a:r>
              <a:rPr dirty="0" sz="3600" spc="800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1" b="1" i="1">
                <a:solidFill>
                  <a:srgbClr val="ffffff"/>
                </a:solidFill>
                <a:latin typeface="Sylfaen"/>
                <a:cs typeface="Sylfaen"/>
              </a:rPr>
              <a:t>აზრის</a:t>
            </a:r>
          </a:p>
          <a:p>
            <a:pPr marL="0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ისტორია</a:t>
            </a:r>
          </a:p>
          <a:p>
            <a:pPr marL="1133474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1" b="1" i="1">
                <a:solidFill>
                  <a:srgbClr val="ffffff"/>
                </a:solidFill>
                <a:latin typeface="Sylfaen"/>
                <a:cs typeface="Sylfaen"/>
              </a:rPr>
              <a:t>XVIII</a:t>
            </a:r>
            <a:r>
              <a:rPr dirty="0" sz="3600" spc="-47" b="1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საუკუნიდან</a:t>
            </a:r>
          </a:p>
          <a:p>
            <a:pPr marL="2984499" marR="0">
              <a:lnSpc>
                <a:spcPts val="366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3600" spc="-50" b="1" i="1">
                <a:solidFill>
                  <a:srgbClr val="ffffff"/>
                </a:solidFill>
                <a:latin typeface="Sylfaen"/>
                <a:cs typeface="Sylfaen"/>
              </a:rPr>
              <a:t>დღემდე“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30734" y="4897483"/>
            <a:ext cx="3451660" cy="4261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d9d9d9"/>
                </a:solidFill>
                <a:latin typeface="Sylfaen"/>
                <a:cs typeface="Sylfaen"/>
              </a:rPr>
              <a:t>დოდო</a:t>
            </a:r>
            <a:r>
              <a:rPr dirty="0" sz="3000" spc="10" b="1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3000" b="1">
                <a:solidFill>
                  <a:srgbClr val="d9d9d9"/>
                </a:solidFill>
                <a:latin typeface="Sylfaen"/>
                <a:cs typeface="Sylfaen"/>
              </a:rPr>
              <a:t>ჭუმბურიძე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95709" y="5451938"/>
            <a:ext cx="4291614" cy="710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610" marR="0">
              <a:lnSpc>
                <a:spcPts val="26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d9d9d9"/>
                </a:solidFill>
                <a:latin typeface="NCPJUV+CenturySchoolbook"/>
                <a:cs typeface="NCPJUV+CenturySchoolbook"/>
              </a:rPr>
              <a:t>UG</a:t>
            </a:r>
            <a:r>
              <a:rPr dirty="0" sz="2200" spc="1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თამაზ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d9d9d9"/>
                </a:solidFill>
                <a:latin typeface="Sylfaen"/>
                <a:cs typeface="Sylfaen"/>
              </a:rPr>
              <a:t>ბერაძის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სახელობის</a:t>
            </a:r>
          </a:p>
          <a:p>
            <a:pPr marL="0" marR="0">
              <a:lnSpc>
                <a:spcPts val="2240"/>
              </a:lnSpc>
              <a:spcBef>
                <a:spcPts val="317"/>
              </a:spcBef>
              <a:spcAft>
                <a:spcPts val="0"/>
              </a:spcAft>
            </a:pP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ქართველოლოგიის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 </a:t>
            </a:r>
            <a:r>
              <a:rPr dirty="0" sz="2200" spc="10">
                <a:solidFill>
                  <a:srgbClr val="d9d9d9"/>
                </a:solidFill>
                <a:latin typeface="Sylfaen"/>
                <a:cs typeface="Sylfaen"/>
              </a:rPr>
              <a:t>ინსტიტუტი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19036"/>
            <a:ext cx="1299107" cy="35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ნაწილი</a:t>
            </a:r>
            <a:r>
              <a:rPr dirty="0" sz="2000" spc="59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OLRUQO+CenturySchoolbook-Bold"/>
                <a:cs typeface="OLRUQO+CenturySchoolbook-Bold"/>
              </a:rPr>
              <a:t>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974924"/>
            <a:ext cx="9361704" cy="5863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XVIII-XX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სუკუნეებში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(ვახტანგ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OLRUQO+CenturySchoolbook-Bold"/>
                <a:cs typeface="OLRUQO+CenturySchoolbook-Bold"/>
              </a:rPr>
              <a:t>VI-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ივანე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ჯავახიშვილამდე)“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819873"/>
            <a:ext cx="2353173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i="1">
                <a:solidFill>
                  <a:srgbClr val="000000"/>
                </a:solidFill>
                <a:latin typeface="Sylfaen"/>
                <a:cs typeface="Sylfaen"/>
              </a:rPr>
              <a:t>საკითხის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 i="1">
                <a:solidFill>
                  <a:srgbClr val="000000"/>
                </a:solidFill>
                <a:latin typeface="Sylfaen"/>
                <a:cs typeface="Sylfaen"/>
              </a:rPr>
              <a:t>ატუალობა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2457196"/>
            <a:ext cx="9370961" cy="2879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საკითხის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აქტუალობას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პირველ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რიგში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მსგავსი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გამოკვლევის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უქონლობა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განსაზღვრავს.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შესახებ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მხოლოდ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მე-18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ავტორების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ნაშრომებია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შესწავლილი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(ისიც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გარკვეული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სახით,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ზოგჯერ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საბჭოთა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იდეოლოგიის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კონტექსტით),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მე-19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საუკუნიდან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დღემდე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კი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ერთიანი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ნაშრომი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არ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არსებობს,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სტუდენტებს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თუ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სხვა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დაინტერესებულ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პირებს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უწევთ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სხვადასხვა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ავტორთა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შესახებ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არსებული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ლიტერატურის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ფრაგმენტულად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მოძიება;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მეორე: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ჩვენში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მყარად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ჩამოყალიბდა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აზრი,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რომ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სამეცნიერო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კვლევები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მიმართულებით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იწყება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მხოლოდ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ივანე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ჯავახიშვილიდან,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მანამდე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არსებული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ძიებანი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მიჩნეულია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არამეცნიერული,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ზოგჯერ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დილეტანტური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ტექსტები,</a:t>
            </a:r>
            <a:r>
              <a:rPr dirty="0" sz="1800" spc="46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შეფასებულია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მცდარი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მიუღებელი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კონცეპტებით.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9740"/>
            <a:ext cx="4848427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პროექტის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მთავარი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მიზანი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ამოცანა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837436"/>
            <a:ext cx="9332645" cy="1837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500" spc="54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ჩვენ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წარმოდგენილი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პროექტი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იქნება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პირველი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მონოგრაფიული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გამოკვლევა,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რომელსაც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ექნება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სასწავლო-საგანმანათლებლო,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ასევე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სამეცნიერო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ღირებულებაც.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მასში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შევა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თითქმის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ყველა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ისტორიკოსი,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რომელთა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ნააზრევი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ქმნიდა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ქმნის</a:t>
            </a:r>
            <a:r>
              <a:rPr dirty="0" sz="1800" spc="46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ქართულ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აზრს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მე-18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საუკუნიდან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დღემდე,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მკითხველი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გაეცნობა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იმ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მეთოდებსა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მეთოდოლოგიას,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რომელთაც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ეს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ავტორები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თავიანთ</a:t>
            </a:r>
          </a:p>
          <a:p>
            <a:pPr marL="182880" marR="0">
              <a:lnSpc>
                <a:spcPts val="1833"/>
              </a:lnSpc>
              <a:spcBef>
                <a:spcPts val="268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კვლევებში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იყენებდნენ.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შესწავლილი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იქნება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წყაროებისადმი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მათი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დამოკიდებულება,</a:t>
            </a:r>
          </a:p>
          <a:p>
            <a:pPr marL="182880" marR="0">
              <a:lnSpc>
                <a:spcPts val="1833"/>
              </a:lnSpc>
              <a:spcBef>
                <a:spcPts val="218"/>
              </a:spcBef>
              <a:spcAft>
                <a:spcPts val="0"/>
              </a:spcAft>
            </a:pP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ობიექტურობა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პიროვნებებისა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თუ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მოვლენების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შეფასებისას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spc="10" b="1">
                <a:solidFill>
                  <a:srgbClr val="000000"/>
                </a:solidFill>
                <a:latin typeface="Sylfaen"/>
                <a:cs typeface="Sylfaen"/>
              </a:rPr>
              <a:t>სხვ.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9740"/>
            <a:ext cx="8703336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მე-18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ისტორიოგრაფიის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მთავარი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მახასიათებლები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551620"/>
            <a:ext cx="9340161" cy="31948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მე-18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კვლევებში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იწყება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წყაროებისა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52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დამხმარე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დისციპლინების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ჩართვა,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ევროპული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კვლევების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გამოცდილების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გაზიარება,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აღმოსავლურთან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ერთად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ევროპული</a:t>
            </a:r>
            <a:r>
              <a:rPr dirty="0" sz="2000" spc="103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წყაროების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გამოყენება.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მთავარ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ამოცანას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მე-18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სუკუნეში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ერთიანობის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იდეა,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ფეოდალური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რეაქციის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მხილება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მის</a:t>
            </a:r>
          </a:p>
          <a:p>
            <a:pPr marL="18288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წინააღმდეგ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ბრძოლა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წარმოადგენდა.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მომავალი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ერთიანი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კონტექსტში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ისტორიკოსები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აანალიზებდნენ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წარსულს,</a:t>
            </a:r>
            <a:r>
              <a:rPr dirty="0" sz="2000" spc="103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აღნუსხავდნენ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აფასებდნენ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თანამედროვე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მოვლენებს.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ძველი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მატიანეების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შევსება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ხდებოდა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წყაროებით,</a:t>
            </a:r>
            <a:r>
              <a:rPr dirty="0" sz="2000" spc="52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შეეხება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მიმდინარე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მოვლენების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აღწერა-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ანალიზს,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ამას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მომავალი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თაობების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ისტორიკოსთათვის,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შორის</a:t>
            </a:r>
          </a:p>
          <a:p>
            <a:pPr marL="18288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ჩვენთვის,</a:t>
            </a:r>
            <a:r>
              <a:rPr dirty="0" sz="2000" spc="52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ფასდაუდებელი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მნიშვნელობა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აქვს.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79740"/>
            <a:ext cx="9246181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მე-19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კვლევების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მთავარი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კონცეპტები</a:t>
            </a: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 i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771724"/>
            <a:ext cx="1132612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10" b="1" i="1">
                <a:solidFill>
                  <a:srgbClr val="000000"/>
                </a:solidFill>
                <a:latin typeface="Sylfaen"/>
                <a:cs typeface="Sylfaen"/>
              </a:rPr>
              <a:t>მიზნები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1262060"/>
            <a:ext cx="7315491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მე-19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შეფასებისას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მოგვიწევს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4000" y="1554045"/>
            <a:ext cx="9149843" cy="3192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არაერთგვაროვანი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მძიმე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ეპოქის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გააზრება,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ერთიან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შეფასების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სისტემაში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ვერ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ჩაჯდება: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ქვეყნის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ნაწილ-ნაწილ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ოკუპაცია,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მართლმადიდებელი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სამოციქულო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ეკლესიის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ავტოკეფალიის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გაუქმება,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რუსეთთან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დაწყებული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ხალხის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ხანგრძლივი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ომის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შეფასებები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მოგვიანებით,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ეპოქაში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ხდება.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პირველი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მესამედი</a:t>
            </a:r>
          </a:p>
          <a:p>
            <a:pPr marL="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ბატონიშვილთა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არისტოკრატიის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სხვა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წარმომადგენელთა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გააზრების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აკადემიური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ცდები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2000" spc="2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თეიმურაზ,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ვახტანგ,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დავით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ბატონიშვილების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თხზულებები),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ისინი,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თუნდაც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იმიტომ,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რომ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რუსეთში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ცხოვრობენ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წერენ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თავიანთ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ტექსტებს,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გაბედულად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ვერ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გამოთქვამენ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რუსეთის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კრიტიკას.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ამ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ბარიერს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პირველი</a:t>
            </a:r>
          </a:p>
          <a:p>
            <a:pPr marL="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სოლომონ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დოდაშვილი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გადალახავს...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1120" y="4939980"/>
            <a:ext cx="8330945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შემდეგში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ილია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იტყვის,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„ჩვენ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დოდაშვილის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ნიადაგზე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ვდგავართო“.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456436"/>
            <a:ext cx="9313998" cy="1335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ბატონიშვილების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მოღვაწეობასა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ეპოქას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ერთმანეთისგან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გამოყოფს</a:t>
            </a:r>
            <a:r>
              <a:rPr dirty="0" sz="2000" spc="103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მე19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40-50-იანწლებში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გააქტიურებული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კონსერვატული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მიმართულების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კვლევები,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რომელთაგან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ყველაზე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მნივნელოვანი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ღირებული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პლატონი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ოსელიანის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საისტორიო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საეკლესიო</a:t>
            </a:r>
            <a:r>
              <a:rPr dirty="0" sz="2000" spc="94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ხასიათის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ნაშრომებია.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1120" y="1955036"/>
            <a:ext cx="9186673" cy="817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60-იანი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წლებიდან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იწყება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ნაციონალიზმის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ეპოქა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აქტივაციის,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კვლევებისათვის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ეროვნულ-განმათავისუფლებელი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ფუნქციის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მინიჭების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935476"/>
            <a:ext cx="9361244" cy="2630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მე-19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მეორე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ნახევრის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ისტორიოგრაფიულ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კვლევების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ძირითადი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მიზანი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იყო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რუსეთის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გაუქმებული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სახელმწიფოებრიობის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აღდგენისათვის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ბრძოლა,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აქტივაცია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ერის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კონსოლიდაცია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ეროვნული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იდეისა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ისტორიის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გარშემო.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იმ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გახსენებით,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როდესაც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ქვეყანა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ძლიერი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ერთიანი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იყო,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დამარცხებულის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სინდრომის,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ნიჰილიზმისა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კოლაბორაციონისტული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განწყობების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დამარცხება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უნდა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მომხდარიყო,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ამასთანავე,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პასუხი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უნდა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გასცემოდა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საქართველოს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</a:p>
          <a:p>
            <a:pPr marL="182880" marR="0">
              <a:lnSpc>
                <a:spcPts val="2037"/>
              </a:lnSpc>
              <a:spcBef>
                <a:spcPts val="5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მიზანმიმართულ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დაკნინებას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იმპერიული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იდეოლოგების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მხრიდან,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რასაც</a:t>
            </a:r>
          </a:p>
          <a:p>
            <a:pPr marL="182880" marR="0">
              <a:lnSpc>
                <a:spcPts val="2037"/>
              </a:lnSpc>
              <a:spcBef>
                <a:spcPts val="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ისინი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ერის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სრული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ასიმილაციის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მიზნით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აკეთებდნენ.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754060"/>
            <a:ext cx="8694433" cy="2992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საინტერესოა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მრავალმხრივი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მე-20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საისტორიო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1046044"/>
            <a:ext cx="1544319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მეცნიერება.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2405060"/>
            <a:ext cx="9123401" cy="26157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განსხვავებული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პოლიტიკური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სოციო-კულტურული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ვითარების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პირობებში,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იდეებისა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იდეოლოგიური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მიმართულებების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შემოსვლისას,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მე-20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იმპერიის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ხანაში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(1900-1917),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დამოუკიდებლობის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დროს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(1918-1921),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საბჭოთა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ტოტალიტარიზმის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(1921-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1990)თუ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პოსტსაბჭოთა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ხანაში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(1991-დან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დღემდე)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</a:p>
          <a:p>
            <a:pPr marL="18288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აზროვნება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იცვლებოდა.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სწორედ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ცვლილებები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პროცესებისადმი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ახალი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მიდგომები,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აზრის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ძირითადი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ტენდენციები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მთავარ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კონტექსტები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უნდა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წარმოაჩინოს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ჩვენმა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ნაშრომმა.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1120" y="1138108"/>
            <a:ext cx="8692387" cy="17470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6f6f74"/>
                </a:solidFill>
                <a:latin typeface="NGDHOC+ArialMT"/>
                <a:cs typeface="NGDHOC+ArialMT"/>
              </a:rPr>
              <a:t>•</a:t>
            </a:r>
            <a:r>
              <a:rPr dirty="0" sz="1650" spc="450">
                <a:solidFill>
                  <a:srgbClr val="6f6f74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საკვლევ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პერიოდში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მოღვაწე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ყველა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მკვლევარი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2000" spc="18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პროფესიონალი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ისტორიკოსი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არ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ყოფილა,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ძირითადად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ეხება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მე-18-მე-19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საუკუნეებს.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მიუხედავად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ამისა,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კვლევისადმი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დიდი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ინტერესი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მისწრაფება,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პასუხისმგებლობა,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მოვლენათა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ღრმა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ანალიზის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უნარი</a:t>
            </a:r>
          </a:p>
          <a:p>
            <a:pPr marL="18288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გააჩნდათ,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სურდათ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ქართველი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ხალხის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წარსულის</a:t>
            </a:r>
          </a:p>
          <a:p>
            <a:pPr marL="18288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თანამედროვეებთან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მიტანა,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გაგებინება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ახსნა.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ღვაწლი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00" y="2877892"/>
            <a:ext cx="9121930" cy="17446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განუზომლად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დიდია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52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დასაფასებელი.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შეხედულებები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საინტერესოა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მაშინაც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კი,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როდესაც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ისინი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უბრალოდ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გადმოსცემენ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თვალით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ნანახსა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განცდილს,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საკუთარი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ემოციების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  <a:r>
              <a:rPr dirty="0" sz="2000" spc="521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შეფასებების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გარეშე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ყვებიან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ტრაგიკულ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მოვლენებზე,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მაშინაც,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როდესაც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ცალკეული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ამბების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ახსნასა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</a:t>
            </a:r>
          </a:p>
          <a:p>
            <a:pPr marL="0" marR="0">
              <a:lnSpc>
                <a:spcPts val="203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ანალიზში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ცდებიან.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მათი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შეცდომებიც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გასათვალისწინებელია,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რადგან</a:t>
            </a:r>
          </a:p>
          <a:p>
            <a:pPr marL="0" marR="0">
              <a:lnSpc>
                <a:spcPts val="2037"/>
              </a:lnSpc>
              <a:spcBef>
                <a:spcPts val="242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ხშირად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შეცდომების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დანახვა</a:t>
            </a:r>
            <a:r>
              <a:rPr dirty="0" sz="2000" spc="519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ჭეშმარიტების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აღმოჩენას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Sylfaen"/>
                <a:cs typeface="Sylfaen"/>
              </a:rPr>
              <a:t>აადვილებს.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1120" y="6377537"/>
            <a:ext cx="9593020" cy="296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„ქართული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ისტორიული</a:t>
            </a:r>
            <a:r>
              <a:rPr dirty="0" sz="2000" spc="40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აზრის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განვითარების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ისტორია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XVIII</a:t>
            </a:r>
            <a:r>
              <a:rPr dirty="0" sz="2000" spc="-49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საუკუნიდან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 </a:t>
            </a:r>
            <a:r>
              <a:rPr dirty="0" sz="2000" spc="-50" b="1" i="1">
                <a:solidFill>
                  <a:srgbClr val="6a4a57"/>
                </a:solidFill>
                <a:latin typeface="Sylfaen"/>
                <a:cs typeface="Sylfaen"/>
              </a:rPr>
              <a:t>დღემდე“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2022-06-30T07:38:49-05:00</dcterms:modified>
</cp:coreProperties>
</file>