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72" r:id="rId5"/>
    <p:sldId id="260" r:id="rId6"/>
    <p:sldId id="261" r:id="rId7"/>
    <p:sldId id="262" r:id="rId8"/>
    <p:sldId id="263" r:id="rId9"/>
    <p:sldId id="264" r:id="rId10"/>
    <p:sldId id="265" r:id="rId11"/>
    <p:sldId id="273" r:id="rId12"/>
    <p:sldId id="266" r:id="rId13"/>
    <p:sldId id="267" r:id="rId14"/>
    <p:sldId id="268" r:id="rId15"/>
    <p:sldId id="269" r:id="rId16"/>
    <p:sldId id="271" r:id="rId17"/>
    <p:sldId id="270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100_76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59025"/>
            <a:ext cx="9143999" cy="609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959423" y="457137"/>
            <a:ext cx="51845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ka-GE" sz="2000" dirty="0"/>
          </a:p>
          <a:p>
            <a:pPr algn="ctr"/>
            <a:r>
              <a:rPr lang="ka-GE" sz="2000" dirty="0">
                <a:latin typeface="Sylfaen" pitchFamily="18" charset="0"/>
              </a:rPr>
              <a:t>სამთავისის საყდარი და ვაჩე ყანჩაელის აღმშენებლობა სამთავისის ეპარქიაში</a:t>
            </a:r>
          </a:p>
          <a:p>
            <a:pPr algn="ctr"/>
            <a:endParaRPr lang="en-US" dirty="0">
              <a:latin typeface="Sylfaen" pitchFamily="18" charset="0"/>
            </a:endParaRPr>
          </a:p>
          <a:p>
            <a:pPr algn="ctr"/>
            <a:r>
              <a:rPr lang="ka-GE" dirty="0">
                <a:latin typeface="Sylfaen" pitchFamily="18" charset="0"/>
              </a:rPr>
              <a:t>(არქიტექტურული  და ეპიგრაფიკული კვლევა)</a:t>
            </a:r>
            <a:endParaRPr lang="en-US" dirty="0">
              <a:latin typeface="Sylfae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375" y="33265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>
                <a:latin typeface="Sylfaen" pitchFamily="18" charset="0"/>
              </a:rPr>
              <a:t>გიორგი გაგოშიძე</a:t>
            </a:r>
            <a:endParaRPr lang="en-US" dirty="0">
              <a:latin typeface="Sylfae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1412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4545666" cy="6506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0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645024"/>
            <a:ext cx="3888432" cy="2864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476672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სამთაისის გუმბათიანი ეკლესიისა და ბაზილიკის გეგმა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64088" y="3068960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სამთავისის ბაზილიკის გეგმა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84521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vertebrate, laying&#10;&#10;Description automatically generated">
            <a:extLst>
              <a:ext uri="{FF2B5EF4-FFF2-40B4-BE49-F238E27FC236}">
                <a16:creationId xmlns:a16="http://schemas.microsoft.com/office/drawing/2014/main" id="{D848891D-3D37-47A0-BC6C-7822053DE2C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0" y="260648"/>
            <a:ext cx="8105739" cy="2642767"/>
          </a:xfrm>
          <a:prstGeom prst="rect">
            <a:avLst/>
          </a:prstGeom>
        </p:spPr>
      </p:pic>
      <p:pic>
        <p:nvPicPr>
          <p:cNvPr id="7" name="Picture 6" descr="A picture containing stone&#10;&#10;Description automatically generated">
            <a:extLst>
              <a:ext uri="{FF2B5EF4-FFF2-40B4-BE49-F238E27FC236}">
                <a16:creationId xmlns:a16="http://schemas.microsoft.com/office/drawing/2014/main" id="{19673586-32D8-40D6-A1B3-00145999BD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30" y="2920434"/>
            <a:ext cx="4565637" cy="3787403"/>
          </a:xfrm>
          <a:prstGeom prst="rect">
            <a:avLst/>
          </a:prstGeom>
        </p:spPr>
      </p:pic>
      <p:pic>
        <p:nvPicPr>
          <p:cNvPr id="8" name="Picture 10" descr="C:\Users\User\Desktop\IMG_7055.JPG">
            <a:extLst>
              <a:ext uri="{FF2B5EF4-FFF2-40B4-BE49-F238E27FC236}">
                <a16:creationId xmlns:a16="http://schemas.microsoft.com/office/drawing/2014/main" id="{C631BBA9-E706-42C9-A89A-4975D08B51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54586"/>
            <a:ext cx="3724866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459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HPIM60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202" y="1"/>
            <a:ext cx="5004894" cy="2852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3" y="2877591"/>
            <a:ext cx="4965709" cy="233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6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603" y="1"/>
            <a:ext cx="4042072" cy="228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User\Desktop\15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9017" y="3607631"/>
            <a:ext cx="4154983" cy="3217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9657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HPIM57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470201" cy="217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0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68960"/>
            <a:ext cx="8300489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41F96EB6-5A4B-49D7-B4E8-A3899BCDEF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509120"/>
            <a:ext cx="4378158" cy="2028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755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User\Desktop\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09" y="185339"/>
            <a:ext cx="1296777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7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2445" y="186815"/>
            <a:ext cx="3168352" cy="1642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User\Desktop\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5339"/>
            <a:ext cx="3488177" cy="2391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C:\Users\User\Desktop\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1860"/>
            <a:ext cx="2843808" cy="1946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User\Desktop\7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565" y="1915190"/>
            <a:ext cx="1656184" cy="264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User\Desktop\IMG_63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849" y="2863436"/>
            <a:ext cx="3672408" cy="1699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User\Desktop\IMG_948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4122" y="4563359"/>
            <a:ext cx="3531421" cy="204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User\Desktop\IMG_62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664345"/>
            <a:ext cx="2234863" cy="1839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35415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პრეზენტაციისთვის\IMG_37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7793"/>
            <a:ext cx="4659610" cy="3089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პრეზენტაციისთვის\IMG_37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0776"/>
            <a:ext cx="1656184" cy="3447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პრეზენტაციისთვის\IMG_372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274" y="548680"/>
            <a:ext cx="3801101" cy="574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09317" y="692696"/>
            <a:ext cx="1990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აშურიანი</a:t>
            </a:r>
            <a:r>
              <a:rPr lang="en-US" dirty="0"/>
              <a:t>,</a:t>
            </a:r>
            <a:r>
              <a:rPr lang="ka-GE" dirty="0"/>
              <a:t> იოანე ნათლისმცემლის მონასტერი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359612" y="1864284"/>
            <a:ext cx="16561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1032 წ. იხსენიება ბაგრატ </a:t>
            </a:r>
            <a:r>
              <a:rPr lang="en-US" dirty="0"/>
              <a:t>IV</a:t>
            </a:r>
            <a:r>
              <a:rPr lang="ka-GE" dirty="0"/>
              <a:t> კურაპალატი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8779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GM1Q00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41" y="3861048"/>
            <a:ext cx="2246797" cy="2859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GM1Q00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4" y="48495"/>
            <a:ext cx="2725313" cy="366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IMG_37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3297" y="210940"/>
            <a:ext cx="2376264" cy="3342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IMG_37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219" y="3614543"/>
            <a:ext cx="2462420" cy="321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12160" y="764704"/>
            <a:ext cx="23042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ka-GE" dirty="0"/>
              <a:t>სამთავისი. საღებავით შესრულებული საქტიტორო წარწერები. 1679 წ.</a:t>
            </a:r>
          </a:p>
          <a:p>
            <a:pPr algn="just"/>
            <a:endParaRPr lang="ka-GE" dirty="0"/>
          </a:p>
          <a:p>
            <a:pPr algn="just"/>
            <a:r>
              <a:rPr lang="ka-GE" dirty="0"/>
              <a:t>იხსენიება გივი ამილახორი (1656-1696 წწ.) და სამთავნელი ეპისკოპოსი მელიტონი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9119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IMG_48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2976"/>
            <a:ext cx="8416870" cy="3362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100_4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4043680" cy="284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User\Desktop\IMG_689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699" y="260648"/>
            <a:ext cx="3960440" cy="2838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26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404664"/>
            <a:ext cx="8229600" cy="4958011"/>
          </a:xfrm>
        </p:spPr>
        <p:txBody>
          <a:bodyPr>
            <a:normAutofit fontScale="25000" lnSpcReduction="20000"/>
          </a:bodyPr>
          <a:lstStyle/>
          <a:p>
            <a:pPr marL="0" indent="0" algn="ctr">
              <a:buNone/>
            </a:pPr>
            <a:r>
              <a:rPr lang="ka-GE" sz="6400" b="1" dirty="0">
                <a:latin typeface="Sylfaen" pitchFamily="18" charset="0"/>
              </a:rPr>
              <a:t>შიდა ქართლის ხუროთმოძღვრულ ძეგლებზე არსებული ძველი ქართული წარწერები </a:t>
            </a:r>
            <a:endParaRPr lang="en-US" sz="6400" dirty="0">
              <a:latin typeface="Sylfaen" pitchFamily="18" charset="0"/>
            </a:endParaRPr>
          </a:p>
          <a:p>
            <a:pPr marL="0" indent="0" algn="ctr">
              <a:buNone/>
            </a:pPr>
            <a:r>
              <a:rPr lang="ka-GE" sz="6400" b="1" dirty="0">
                <a:latin typeface="Sylfaen" pitchFamily="18" charset="0"/>
              </a:rPr>
              <a:t>შიდა ქართლის საეპისკოპოსოები</a:t>
            </a:r>
            <a:endParaRPr lang="en-US" sz="6400" dirty="0">
              <a:latin typeface="Sylfaen" pitchFamily="18" charset="0"/>
            </a:endParaRPr>
          </a:p>
          <a:p>
            <a:pPr marL="0" indent="0" algn="ctr">
              <a:buNone/>
            </a:pPr>
            <a:r>
              <a:rPr lang="ka-GE" sz="6400" b="1" dirty="0">
                <a:latin typeface="Sylfaen" pitchFamily="18" charset="0"/>
              </a:rPr>
              <a:t>( საქტიტორო  წარწერები,  მლოცველთა მინაწერები)</a:t>
            </a:r>
            <a:endParaRPr lang="en-US" sz="64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b="1" dirty="0">
                <a:latin typeface="Sylfaen" pitchFamily="18" charset="0"/>
              </a:rPr>
              <a:t> 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b="1" dirty="0">
                <a:latin typeface="Sylfaen" pitchFamily="18" charset="0"/>
              </a:rPr>
              <a:t>მრავალწლიანი  სამეცნიერო  პროექტი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1.წილკანი 2. სამთავისი 3.სამთავრო (მცხეთა) 4.ნიქოზი 5. რუისი-ურბნისი 6. ატენი-გორი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7. ხაშური</a:t>
            </a:r>
          </a:p>
          <a:p>
            <a:pPr marL="0" indent="0" algn="ctr">
              <a:buNone/>
            </a:pPr>
            <a:r>
              <a:rPr lang="ka-GE" sz="5600" dirty="0">
                <a:latin typeface="Sylfaen" pitchFamily="18" charset="0"/>
              </a:rPr>
              <a:t>სამეცნიერო პროექტი </a:t>
            </a:r>
          </a:p>
          <a:p>
            <a:pPr marL="0" indent="0">
              <a:buNone/>
            </a:pPr>
            <a:endParaRPr lang="ka-GE" sz="5600" dirty="0">
              <a:latin typeface="Sylfaen" pitchFamily="18" charset="0"/>
            </a:endParaRPr>
          </a:p>
          <a:p>
            <a:pPr marL="0" indent="0" algn="ctr">
              <a:buNone/>
            </a:pPr>
            <a:r>
              <a:rPr lang="ka-GE" sz="5600" b="1" dirty="0">
                <a:latin typeface="Sylfaen" pitchFamily="18" charset="0"/>
              </a:rPr>
              <a:t>სამთავისის ეპარქიის (კასპის მუნიციპალიტეტი) ძეგლებზე არსებული ძველი ქართული წარწერები</a:t>
            </a:r>
            <a:endParaRPr lang="en-US" sz="5600" b="1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b="1" dirty="0">
                <a:latin typeface="Sylfaen" pitchFamily="18" charset="0"/>
              </a:rPr>
              <a:t> </a:t>
            </a:r>
            <a:endParaRPr lang="en-US" sz="5600" b="1" dirty="0">
              <a:latin typeface="Sylfaen" pitchFamily="18" charset="0"/>
            </a:endParaRPr>
          </a:p>
          <a:p>
            <a:pPr marL="0" indent="0" algn="ctr">
              <a:buNone/>
            </a:pPr>
            <a:r>
              <a:rPr lang="ka-GE" sz="5600" b="1" dirty="0">
                <a:latin typeface="Sylfaen" pitchFamily="18" charset="0"/>
              </a:rPr>
              <a:t>სამთავისის  საყდარი  და  ილარიონ</a:t>
            </a:r>
            <a:r>
              <a:rPr lang="en-US" sz="5600" b="1" dirty="0">
                <a:latin typeface="Sylfaen" pitchFamily="18" charset="0"/>
              </a:rPr>
              <a:t> </a:t>
            </a:r>
            <a:r>
              <a:rPr lang="ka-GE" sz="5600" b="1" dirty="0">
                <a:latin typeface="Sylfaen" pitchFamily="18" charset="0"/>
              </a:rPr>
              <a:t>ყ ანჩაელის  აღმშენებლობა  სამთავისის  ეპარქიაში</a:t>
            </a:r>
            <a:endParaRPr lang="en-US" sz="5600" dirty="0">
              <a:latin typeface="Sylfaen" pitchFamily="18" charset="0"/>
            </a:endParaRPr>
          </a:p>
          <a:p>
            <a:pPr marL="0" indent="0" algn="ctr">
              <a:buNone/>
            </a:pPr>
            <a:r>
              <a:rPr lang="ka-GE" sz="5600" b="1" dirty="0">
                <a:latin typeface="Sylfaen" pitchFamily="18" charset="0"/>
              </a:rPr>
              <a:t>(სახელოვნებათმცოდნეო და ეპიგრაფიკული კვლევა)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b="1" dirty="0">
                <a:latin typeface="Sylfaen" pitchFamily="18" charset="0"/>
              </a:rPr>
              <a:t> 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სამთავისის ტაძარი</a:t>
            </a:r>
            <a:r>
              <a:rPr lang="en-US" sz="5600" dirty="0">
                <a:latin typeface="Sylfaen" pitchFamily="18" charset="0"/>
              </a:rPr>
              <a:t> (1030 </a:t>
            </a:r>
            <a:r>
              <a:rPr lang="ka-GE" sz="5600" dirty="0">
                <a:latin typeface="Sylfaen" pitchFamily="18" charset="0"/>
              </a:rPr>
              <a:t>წ</a:t>
            </a:r>
            <a:r>
              <a:rPr lang="en-US" sz="5600" dirty="0">
                <a:latin typeface="Sylfaen" pitchFamily="18" charset="0"/>
              </a:rPr>
              <a:t>.)</a:t>
            </a:r>
            <a:r>
              <a:rPr lang="ka-GE" sz="5600" dirty="0">
                <a:latin typeface="Sylfaen" pitchFamily="18" charset="0"/>
              </a:rPr>
              <a:t> - ილარიონ ყანჩაელის საქმიანობა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ოფიციალური წარწერები, წარწერები კრამიტებზე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სამთავისის სამნავიანი ბაზილიკა (</a:t>
            </a:r>
            <a:r>
              <a:rPr lang="en-US" sz="5600" dirty="0">
                <a:latin typeface="Sylfaen" pitchFamily="18" charset="0"/>
              </a:rPr>
              <a:t>VII </a:t>
            </a:r>
            <a:r>
              <a:rPr lang="ka-GE" sz="5600" dirty="0">
                <a:latin typeface="Sylfaen" pitchFamily="18" charset="0"/>
              </a:rPr>
              <a:t>ს.) (?) - სახელოვნებათმცოდნეო კვლევა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სამთავისის ბაზილიკის ეპიგრაფიკა - წარწერები კრამიტებზე, მინაწერები არქიტექტურულ დეტალებზე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სამთავნელი ეპისკოპოსის ილარიონის ვაჩე ყანჩაელის ძის სამშენებლო მიღვაწეობა სამთავისის ეპარქიაში : </a:t>
            </a:r>
            <a:endParaRPr lang="en-US" sz="5600" dirty="0">
              <a:latin typeface="Sylfaen" pitchFamily="18" charset="0"/>
            </a:endParaRPr>
          </a:p>
          <a:p>
            <a:pPr marL="0" lvl="0" indent="0">
              <a:buNone/>
            </a:pPr>
            <a:r>
              <a:rPr lang="ka-GE" sz="5600" dirty="0">
                <a:latin typeface="Sylfaen" pitchFamily="18" charset="0"/>
              </a:rPr>
              <a:t>იგოეთის სამება - სახელოვნებათმცოდნეო კვლევა, ეპიგრაფიკა (წარწერა კრამიტზე)</a:t>
            </a:r>
            <a:endParaRPr lang="en-US" sz="5600" dirty="0">
              <a:latin typeface="Sylfaen" pitchFamily="18" charset="0"/>
            </a:endParaRPr>
          </a:p>
          <a:p>
            <a:pPr marL="0" lvl="0" indent="0">
              <a:buNone/>
            </a:pPr>
            <a:r>
              <a:rPr lang="ka-GE" sz="5600" dirty="0">
                <a:latin typeface="Sylfaen" pitchFamily="18" charset="0"/>
              </a:rPr>
              <a:t>აშურიანი იოანე ნათლისმცემლის მონასტერი (1032 წ.) - სახელოვნებათმცოდნერო კვლევა, ეპიგრაფიკა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სამთავისის გვიანი შუასაუკუნეების ეპიგრაფიკა (ზედგინიძე -ამილახორთა პერიოდი)</a:t>
            </a:r>
            <a:endParaRPr lang="en-US" sz="5600" dirty="0">
              <a:latin typeface="Sylfaen" pitchFamily="18" charset="0"/>
            </a:endParaRPr>
          </a:p>
          <a:p>
            <a:pPr marL="0" indent="0">
              <a:buNone/>
            </a:pPr>
            <a:r>
              <a:rPr lang="ka-GE" sz="5600" dirty="0">
                <a:latin typeface="Sylfaen" pitchFamily="18" charset="0"/>
              </a:rPr>
              <a:t>ოფიციალური წარწერები, წარწერები კრამიტებზე. საღებავით შესრულებული საქტიტორო წარწერები </a:t>
            </a:r>
            <a:r>
              <a:rPr lang="en-US" sz="5600" dirty="0">
                <a:latin typeface="Sylfaen" pitchFamily="18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87953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06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4956"/>
            <a:ext cx="6405862" cy="6872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888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25149781-59E7-4A6F-922E-CA7F57F002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5638"/>
            <a:ext cx="9138095" cy="65823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1EA95D2-33C4-4EB9-AB00-7A70D6492B4F}"/>
              </a:ext>
            </a:extLst>
          </p:cNvPr>
          <p:cNvSpPr txBox="1"/>
          <p:nvPr/>
        </p:nvSpPr>
        <p:spPr>
          <a:xfrm>
            <a:off x="395536" y="188640"/>
            <a:ext cx="6192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ქსავიე რიპარდის ანაზომი - 1847 წ.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921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90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67" y="0"/>
            <a:ext cx="2596333" cy="3529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IMG_69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-55724"/>
            <a:ext cx="3797099" cy="2484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IMG_11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617" y="2420888"/>
            <a:ext cx="3020842" cy="4413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20272" y="404664"/>
            <a:ext cx="18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1050 წ. მარანის და საწნახელი მშენებლობა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635896" y="3356992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ka-GE" sz="1400" dirty="0"/>
              <a:t>1056 წ. ილარიონის გარდაცვალების აღმნიშვნელი</a:t>
            </a:r>
          </a:p>
          <a:p>
            <a:pPr algn="r"/>
            <a:r>
              <a:rPr lang="ka-GE" sz="1400" dirty="0"/>
              <a:t> წარწერა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771800" y="249289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1030 წ.</a:t>
            </a:r>
            <a:endParaRPr lang="en-US" dirty="0"/>
          </a:p>
        </p:txBody>
      </p:sp>
      <p:pic>
        <p:nvPicPr>
          <p:cNvPr id="3077" name="Picture 5" descr="C:\Users\User\Desktop\IMG_69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" y="4224027"/>
            <a:ext cx="4715481" cy="2610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75467" y="3834045"/>
            <a:ext cx="2884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1168 წ,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6002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IMG_769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161"/>
            <a:ext cx="3648993" cy="4413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IMG_695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53136"/>
            <a:ext cx="4288358" cy="209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\Desktop\IMG_69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36038"/>
            <a:ext cx="4267705" cy="2108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\Desktop\IMG_694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83712"/>
            <a:ext cx="4349145" cy="145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IMG_808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217" y="0"/>
            <a:ext cx="2031902" cy="279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26492" y="23162"/>
            <a:ext cx="288522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a-GE" dirty="0"/>
              <a:t>ქართლ-იმერეთის მეფის ბაგრატ  </a:t>
            </a:r>
            <a:r>
              <a:rPr lang="en-US" dirty="0"/>
              <a:t>IV </a:t>
            </a:r>
            <a:r>
              <a:rPr lang="ka-GE" dirty="0"/>
              <a:t>ის შვილი და ამირინდო ზედგინიძის მეუღლე გაინეს და მისი შვილის სიაოშის სამშენებლო წარწერა </a:t>
            </a:r>
            <a:r>
              <a:rPr lang="en-US" dirty="0"/>
              <a:t>XV  </a:t>
            </a:r>
            <a:r>
              <a:rPr lang="ka-GE" dirty="0"/>
              <a:t>ს-ის 80 წ. -1513 წწ.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710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" y="0"/>
            <a:ext cx="2912546" cy="403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0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0"/>
            <a:ext cx="2856682" cy="3979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477" y="3789040"/>
            <a:ext cx="2705735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" y="4226270"/>
            <a:ext cx="4176465" cy="263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User\Desktop\IMG_700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722" y="416008"/>
            <a:ext cx="2529006" cy="314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98762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G_15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67" y="35526"/>
            <a:ext cx="9120610" cy="6705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35896" y="98235"/>
            <a:ext cx="4824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dirty="0">
                <a:solidFill>
                  <a:schemeClr val="bg1"/>
                </a:solidFill>
              </a:rPr>
              <a:t>სამთავისის სამნავიანი ბაზილიკა დასავლეთიდან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997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G_1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34912"/>
            <a:ext cx="9144000" cy="5723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8784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dirty="0"/>
              <a:t>სამთავისის სამნავიანი ბაზილიკა სამხრეთ-აღმოსავლეთიდან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288445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287</Words>
  <Application>Microsoft Office PowerPoint</Application>
  <PresentationFormat>On-screen Show (4:3)</PresentationFormat>
  <Paragraphs>44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Sylfaen</vt:lpstr>
      <vt:lpstr>Тема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201-101</cp:lastModifiedBy>
  <cp:revision>25</cp:revision>
  <dcterms:created xsi:type="dcterms:W3CDTF">2022-03-31T17:03:21Z</dcterms:created>
  <dcterms:modified xsi:type="dcterms:W3CDTF">2022-04-01T08:42:47Z</dcterms:modified>
</cp:coreProperties>
</file>