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258" r:id="rId4"/>
    <p:sldId id="260" r:id="rId5"/>
    <p:sldId id="262" r:id="rId6"/>
    <p:sldId id="290" r:id="rId7"/>
    <p:sldId id="295" r:id="rId8"/>
    <p:sldId id="259" r:id="rId9"/>
    <p:sldId id="263" r:id="rId10"/>
    <p:sldId id="265" r:id="rId11"/>
    <p:sldId id="267" r:id="rId12"/>
    <p:sldId id="268" r:id="rId13"/>
    <p:sldId id="270" r:id="rId14"/>
    <p:sldId id="272" r:id="rId15"/>
    <p:sldId id="291" r:id="rId16"/>
    <p:sldId id="273" r:id="rId17"/>
    <p:sldId id="274" r:id="rId18"/>
    <p:sldId id="292" r:id="rId19"/>
    <p:sldId id="29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252699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7B8DB2-D289-42C3-B74D-51E5D58724FC}"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71125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40680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55459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1865976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86131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3843229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4037807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298249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213791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298085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7B8DB2-D289-42C3-B74D-51E5D58724FC}"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330226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7B8DB2-D289-42C3-B74D-51E5D58724FC}" type="datetimeFigureOut">
              <a:rPr lang="en-US" smtClean="0"/>
              <a:t>3/25/2022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1258087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173037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94365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6F7B8DB2-D289-42C3-B74D-51E5D58724FC}" type="datetimeFigureOut">
              <a:rPr lang="en-US" smtClean="0"/>
              <a:t>3/25/2022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171124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7B8DB2-D289-42C3-B74D-51E5D58724FC}"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806A8-80CE-4B9E-90C5-78FDCC4F553E}" type="slidenum">
              <a:rPr lang="en-US" smtClean="0"/>
              <a:t>‹#›</a:t>
            </a:fld>
            <a:endParaRPr lang="en-US"/>
          </a:p>
        </p:txBody>
      </p:sp>
    </p:spTree>
    <p:extLst>
      <p:ext uri="{BB962C8B-B14F-4D97-AF65-F5344CB8AC3E}">
        <p14:creationId xmlns:p14="http://schemas.microsoft.com/office/powerpoint/2010/main" val="271842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F7B8DB2-D289-42C3-B74D-51E5D58724FC}" type="datetimeFigureOut">
              <a:rPr lang="en-US" smtClean="0"/>
              <a:t>3/25/2022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CD806A8-80CE-4B9E-90C5-78FDCC4F553E}" type="slidenum">
              <a:rPr lang="en-US" smtClean="0"/>
              <a:t>‹#›</a:t>
            </a:fld>
            <a:endParaRPr lang="en-US"/>
          </a:p>
        </p:txBody>
      </p:sp>
    </p:spTree>
    <p:extLst>
      <p:ext uri="{BB962C8B-B14F-4D97-AF65-F5344CB8AC3E}">
        <p14:creationId xmlns:p14="http://schemas.microsoft.com/office/powerpoint/2010/main" val="1800282727"/>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image" Target="../media/image34.jfif"/><Relationship Id="rId1" Type="http://schemas.openxmlformats.org/officeDocument/2006/relationships/slideLayout" Target="../slideLayouts/slideLayout4.xml"/><Relationship Id="rId5" Type="http://schemas.openxmlformats.org/officeDocument/2006/relationships/image" Target="../media/image37.jfif"/><Relationship Id="rId4" Type="http://schemas.openxmlformats.org/officeDocument/2006/relationships/image" Target="../media/image36.jfif"/></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9537" y="1540133"/>
            <a:ext cx="8424768" cy="2127913"/>
          </a:xfrm>
        </p:spPr>
        <p:txBody>
          <a:bodyPr>
            <a:normAutofit/>
          </a:bodyPr>
          <a:lstStyle/>
          <a:p>
            <a:pPr algn="ctr"/>
            <a:r>
              <a:rPr lang="ka-GE" sz="3600" b="1" dirty="0">
                <a:solidFill>
                  <a:schemeClr val="accent3">
                    <a:lumMod val="75000"/>
                  </a:schemeClr>
                </a:solidFill>
              </a:rPr>
              <a:t>ეროვნულ წმინდანთა იკონოგრაფია ქართულ ხელოვნებაში</a:t>
            </a:r>
            <a:endParaRPr lang="en-US" sz="3600" b="1" dirty="0">
              <a:solidFill>
                <a:schemeClr val="accent3">
                  <a:lumMod val="75000"/>
                </a:schemeClr>
              </a:solidFill>
            </a:endParaRPr>
          </a:p>
        </p:txBody>
      </p:sp>
      <p:sp>
        <p:nvSpPr>
          <p:cNvPr id="3" name="Subtitle 2"/>
          <p:cNvSpPr>
            <a:spLocks noGrp="1"/>
          </p:cNvSpPr>
          <p:nvPr>
            <p:ph type="subTitle" idx="1"/>
          </p:nvPr>
        </p:nvSpPr>
        <p:spPr>
          <a:xfrm>
            <a:off x="1154955" y="3916908"/>
            <a:ext cx="8825658" cy="1296538"/>
          </a:xfrm>
        </p:spPr>
        <p:txBody>
          <a:bodyPr>
            <a:noAutofit/>
          </a:bodyPr>
          <a:lstStyle/>
          <a:p>
            <a:endParaRPr lang="ka-GE" dirty="0"/>
          </a:p>
          <a:p>
            <a:endParaRPr lang="ka-GE" dirty="0"/>
          </a:p>
          <a:p>
            <a:pPr algn="ctr"/>
            <a:r>
              <a:rPr lang="ka-GE" sz="1800" dirty="0">
                <a:solidFill>
                  <a:schemeClr val="bg1"/>
                </a:solidFill>
              </a:rPr>
              <a:t>               ნანა ბურჭულაძე - 2022 წ. </a:t>
            </a:r>
            <a:endParaRPr lang="en-US" sz="1800" dirty="0">
              <a:solidFill>
                <a:schemeClr val="bg1"/>
              </a:solidFill>
            </a:endParaRPr>
          </a:p>
        </p:txBody>
      </p:sp>
      <p:sp>
        <p:nvSpPr>
          <p:cNvPr id="4" name="TextBox 3"/>
          <p:cNvSpPr txBox="1"/>
          <p:nvPr/>
        </p:nvSpPr>
        <p:spPr>
          <a:xfrm>
            <a:off x="1828799" y="524470"/>
            <a:ext cx="8566245" cy="1015663"/>
          </a:xfrm>
          <a:prstGeom prst="rect">
            <a:avLst/>
          </a:prstGeom>
          <a:noFill/>
        </p:spPr>
        <p:txBody>
          <a:bodyPr wrap="square" rtlCol="0">
            <a:spAutoFit/>
          </a:bodyPr>
          <a:lstStyle/>
          <a:p>
            <a:pPr algn="ctr"/>
            <a:r>
              <a:rPr lang="ka-GE" sz="2000" dirty="0">
                <a:solidFill>
                  <a:schemeClr val="bg1"/>
                </a:solidFill>
              </a:rPr>
              <a:t>საქართველოს უნივერსიტეტი</a:t>
            </a:r>
          </a:p>
          <a:p>
            <a:pPr algn="ctr"/>
            <a:endParaRPr lang="ka-GE" sz="2000" dirty="0">
              <a:solidFill>
                <a:schemeClr val="bg1"/>
              </a:solidFill>
            </a:endParaRPr>
          </a:p>
          <a:p>
            <a:pPr algn="ctr"/>
            <a:r>
              <a:rPr lang="ka-GE" sz="2000" dirty="0">
                <a:solidFill>
                  <a:schemeClr val="bg1"/>
                </a:solidFill>
              </a:rPr>
              <a:t>თამაზ ბერაძის სახელობის ქართველოლოგიური ინსტიტუტი</a:t>
            </a:r>
            <a:endParaRPr lang="en-US" sz="2000" dirty="0">
              <a:solidFill>
                <a:schemeClr val="bg1"/>
              </a:solidFill>
            </a:endParaRPr>
          </a:p>
        </p:txBody>
      </p:sp>
    </p:spTree>
    <p:extLst>
      <p:ext uri="{BB962C8B-B14F-4D97-AF65-F5344CB8AC3E}">
        <p14:creationId xmlns:p14="http://schemas.microsoft.com/office/powerpoint/2010/main" val="1249131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40263"/>
          </a:xfrm>
        </p:spPr>
        <p:txBody>
          <a:bodyPr>
            <a:noAutofit/>
          </a:bodyPr>
          <a:lstStyle/>
          <a:p>
            <a:pPr algn="ctr"/>
            <a:r>
              <a:rPr lang="ka-GE" sz="2000" dirty="0">
                <a:solidFill>
                  <a:schemeClr val="bg1"/>
                </a:solidFill>
              </a:rPr>
              <a:t>მრავალკარედი ხატი ქართველ წმინდანთა გამოსახულებებით </a:t>
            </a:r>
            <a:br>
              <a:rPr lang="ka-GE" sz="2000" dirty="0">
                <a:solidFill>
                  <a:schemeClr val="bg1"/>
                </a:solidFill>
              </a:rPr>
            </a:br>
            <a:r>
              <a:rPr lang="ka-GE" sz="2000" dirty="0">
                <a:solidFill>
                  <a:schemeClr val="bg1"/>
                </a:solidFill>
              </a:rPr>
              <a:t>სინას მთის  წმ. ეკატერინეს მონასტერში</a:t>
            </a:r>
            <a:br>
              <a:rPr lang="ka-GE" sz="2000" dirty="0">
                <a:solidFill>
                  <a:schemeClr val="bg1"/>
                </a:solidFill>
              </a:rPr>
            </a:br>
            <a:r>
              <a:rPr lang="ka-GE" sz="2000" dirty="0">
                <a:solidFill>
                  <a:schemeClr val="bg1"/>
                </a:solidFill>
              </a:rPr>
              <a:t>(თავდაპირველი წყობით)</a:t>
            </a:r>
            <a:br>
              <a:rPr lang="ka-GE" sz="2400" dirty="0"/>
            </a:br>
            <a:endParaRPr lang="en-US" sz="24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86854" y="1629317"/>
            <a:ext cx="10849970" cy="445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5506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64" y="1160060"/>
            <a:ext cx="7642746" cy="2628980"/>
          </a:xfrm>
        </p:spPr>
        <p:txBody>
          <a:bodyPr>
            <a:normAutofit fontScale="90000"/>
          </a:bodyPr>
          <a:lstStyle/>
          <a:p>
            <a:r>
              <a:rPr lang="ka-GE" sz="2000" b="1" dirty="0">
                <a:solidFill>
                  <a:schemeClr val="accent3">
                    <a:lumMod val="75000"/>
                  </a:schemeClr>
                </a:solidFill>
              </a:rPr>
              <a:t>მრავალკარედი ხატის</a:t>
            </a:r>
            <a:r>
              <a:rPr lang="ka-GE" sz="2000" b="1" dirty="0">
                <a:solidFill>
                  <a:schemeClr val="bg1"/>
                </a:solidFill>
              </a:rPr>
              <a:t> </a:t>
            </a:r>
            <a:r>
              <a:rPr lang="ka-GE" sz="2000" b="1" dirty="0">
                <a:solidFill>
                  <a:schemeClr val="accent3">
                    <a:lumMod val="75000"/>
                  </a:schemeClr>
                </a:solidFill>
              </a:rPr>
              <a:t>მარცხენა ფრთა</a:t>
            </a:r>
            <a:br>
              <a:rPr lang="en-US" sz="2800" b="1" dirty="0">
                <a:solidFill>
                  <a:schemeClr val="bg1"/>
                </a:solidFill>
              </a:rPr>
            </a:br>
            <a:br>
              <a:rPr lang="ka-GE" sz="2800" b="1" dirty="0">
                <a:solidFill>
                  <a:schemeClr val="bg1"/>
                </a:solidFill>
              </a:rPr>
            </a:br>
            <a:r>
              <a:rPr lang="ka-GE" sz="2000" u="sng" dirty="0">
                <a:solidFill>
                  <a:schemeClr val="bg1"/>
                </a:solidFill>
              </a:rPr>
              <a:t>წმ. მიქაელ მთავარანგელოზი, წმ. იოანე ღვთისმეტყველი, წმ. პეტრე </a:t>
            </a:r>
            <a:br>
              <a:rPr lang="ka-GE" sz="2000" u="sng" dirty="0">
                <a:solidFill>
                  <a:schemeClr val="bg1"/>
                </a:solidFill>
              </a:rPr>
            </a:br>
            <a:r>
              <a:rPr lang="ka-GE" sz="2000" dirty="0">
                <a:solidFill>
                  <a:schemeClr val="bg1"/>
                </a:solidFill>
              </a:rPr>
              <a:t>(ზემოთ)</a:t>
            </a:r>
            <a:br>
              <a:rPr lang="ka-GE" sz="2000" dirty="0">
                <a:solidFill>
                  <a:schemeClr val="bg1"/>
                </a:solidFill>
              </a:rPr>
            </a:br>
            <a:br>
              <a:rPr lang="ka-GE" sz="2000" dirty="0">
                <a:solidFill>
                  <a:schemeClr val="bg1"/>
                </a:solidFill>
              </a:rPr>
            </a:br>
            <a:r>
              <a:rPr lang="ka-GE" sz="2000" u="sng" dirty="0">
                <a:solidFill>
                  <a:schemeClr val="bg1"/>
                </a:solidFill>
              </a:rPr>
              <a:t>წმ. ბასილი დიდი, წმ. იოანე ოქროპირი, წმ. გრიგოლ ღვთისმეტყველი </a:t>
            </a:r>
            <a:br>
              <a:rPr lang="ka-GE" sz="2000" u="sng" dirty="0">
                <a:solidFill>
                  <a:schemeClr val="bg1"/>
                </a:solidFill>
              </a:rPr>
            </a:br>
            <a:r>
              <a:rPr lang="ka-GE" sz="2000" dirty="0">
                <a:solidFill>
                  <a:schemeClr val="bg1"/>
                </a:solidFill>
              </a:rPr>
              <a:t>(შუაში)</a:t>
            </a:r>
            <a:br>
              <a:rPr lang="ka-GE" sz="2000" dirty="0">
                <a:solidFill>
                  <a:schemeClr val="bg1"/>
                </a:solidFill>
              </a:rPr>
            </a:br>
            <a:br>
              <a:rPr lang="ka-GE" sz="2000" dirty="0">
                <a:solidFill>
                  <a:schemeClr val="bg1"/>
                </a:solidFill>
              </a:rPr>
            </a:br>
            <a:r>
              <a:rPr lang="ka-GE" sz="2000" u="sng" dirty="0">
                <a:solidFill>
                  <a:schemeClr val="bg1"/>
                </a:solidFill>
              </a:rPr>
              <a:t>წმ. თევდორე ტირონი, წმ. გიორგი, წმ. თევდორე სტრატილატი </a:t>
            </a:r>
            <a:br>
              <a:rPr lang="ka-GE" sz="2000" u="sng" dirty="0">
                <a:solidFill>
                  <a:schemeClr val="bg1"/>
                </a:solidFill>
              </a:rPr>
            </a:br>
            <a:r>
              <a:rPr lang="ka-GE" sz="2000" dirty="0">
                <a:solidFill>
                  <a:schemeClr val="bg1"/>
                </a:solidFill>
              </a:rPr>
              <a:t>(ქვემოთ)</a:t>
            </a:r>
            <a:br>
              <a:rPr lang="ka-GE" sz="2000" dirty="0">
                <a:solidFill>
                  <a:schemeClr val="bg1"/>
                </a:solidFill>
              </a:rPr>
            </a:br>
            <a:br>
              <a:rPr lang="ka-GE" sz="2000" dirty="0">
                <a:solidFill>
                  <a:schemeClr val="accent3">
                    <a:lumMod val="75000"/>
                  </a:schemeClr>
                </a:solidFill>
              </a:rPr>
            </a:br>
            <a:br>
              <a:rPr lang="ka-GE" sz="2000" dirty="0">
                <a:solidFill>
                  <a:schemeClr val="accent3">
                    <a:lumMod val="75000"/>
                  </a:schemeClr>
                </a:solidFill>
              </a:rPr>
            </a:br>
            <a:br>
              <a:rPr lang="ka-GE" sz="2800" b="1" dirty="0"/>
            </a:br>
            <a:br>
              <a:rPr lang="ka-GE" sz="2800" dirty="0"/>
            </a:b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7695"/>
            <a:ext cx="4752528" cy="6480720"/>
          </a:xfrm>
        </p:spPr>
      </p:pic>
    </p:spTree>
    <p:extLst>
      <p:ext uri="{BB962C8B-B14F-4D97-AF65-F5344CB8AC3E}">
        <p14:creationId xmlns:p14="http://schemas.microsoft.com/office/powerpoint/2010/main" val="3076364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9546" y="1419366"/>
            <a:ext cx="7292454" cy="3957851"/>
          </a:xfrm>
        </p:spPr>
        <p:txBody>
          <a:bodyPr/>
          <a:lstStyle/>
          <a:p>
            <a:r>
              <a:rPr lang="ka-GE" sz="2000" b="1" dirty="0">
                <a:solidFill>
                  <a:schemeClr val="accent3">
                    <a:lumMod val="75000"/>
                  </a:schemeClr>
                </a:solidFill>
              </a:rPr>
              <a:t>მრავალკარედი ხატის ცენტრალური ფრთა</a:t>
            </a:r>
            <a:br>
              <a:rPr lang="ka-GE" sz="2000" b="1" dirty="0">
                <a:solidFill>
                  <a:schemeClr val="bg1"/>
                </a:solidFill>
              </a:rPr>
            </a:br>
            <a:br>
              <a:rPr lang="ka-GE" sz="2000" b="1" dirty="0">
                <a:solidFill>
                  <a:schemeClr val="bg1"/>
                </a:solidFill>
              </a:rPr>
            </a:br>
            <a:r>
              <a:rPr lang="ka-GE" sz="2000" u="sng" dirty="0">
                <a:solidFill>
                  <a:schemeClr val="bg1"/>
                </a:solidFill>
              </a:rPr>
              <a:t>მაცხოვარი, ღვთისმშობელი, იოანე ნათლისმცემელი </a:t>
            </a:r>
            <a:r>
              <a:rPr lang="ka-GE" sz="2000" dirty="0">
                <a:solidFill>
                  <a:schemeClr val="bg1"/>
                </a:solidFill>
              </a:rPr>
              <a:t>(ზემოთ)</a:t>
            </a:r>
            <a:br>
              <a:rPr lang="ka-GE" sz="2000" dirty="0">
                <a:solidFill>
                  <a:schemeClr val="bg1"/>
                </a:solidFill>
              </a:rPr>
            </a:br>
            <a:br>
              <a:rPr lang="ka-GE" sz="2000" dirty="0">
                <a:solidFill>
                  <a:schemeClr val="bg1"/>
                </a:solidFill>
              </a:rPr>
            </a:br>
            <a:r>
              <a:rPr lang="ka-GE" sz="2000" u="sng" dirty="0">
                <a:solidFill>
                  <a:schemeClr val="bg1"/>
                </a:solidFill>
              </a:rPr>
              <a:t>წმ. კოზმან, წმ. პანტელეიმონ, წმ დამიანე </a:t>
            </a:r>
            <a:br>
              <a:rPr lang="ka-GE" sz="2000" u="sng" dirty="0">
                <a:solidFill>
                  <a:schemeClr val="bg1"/>
                </a:solidFill>
              </a:rPr>
            </a:br>
            <a:r>
              <a:rPr lang="ka-GE" sz="2000" dirty="0">
                <a:solidFill>
                  <a:schemeClr val="bg1"/>
                </a:solidFill>
              </a:rPr>
              <a:t>(</a:t>
            </a:r>
            <a:r>
              <a:rPr lang="ka-GE" sz="2000" u="sng" dirty="0">
                <a:solidFill>
                  <a:schemeClr val="bg1"/>
                </a:solidFill>
              </a:rPr>
              <a:t>შუაში)</a:t>
            </a:r>
            <a:br>
              <a:rPr lang="ka-GE" sz="2000" u="sng" dirty="0">
                <a:solidFill>
                  <a:schemeClr val="bg1"/>
                </a:solidFill>
              </a:rPr>
            </a:br>
            <a:br>
              <a:rPr lang="ka-GE" sz="2000" u="sng" dirty="0">
                <a:solidFill>
                  <a:schemeClr val="bg1"/>
                </a:solidFill>
              </a:rPr>
            </a:br>
            <a:r>
              <a:rPr lang="ka-GE" sz="2000" u="sng" dirty="0">
                <a:solidFill>
                  <a:schemeClr val="bg1"/>
                </a:solidFill>
              </a:rPr>
              <a:t>წმ. </a:t>
            </a:r>
            <a:r>
              <a:rPr lang="ka-GE" sz="2000" dirty="0">
                <a:solidFill>
                  <a:schemeClr val="bg1"/>
                </a:solidFill>
              </a:rPr>
              <a:t>იოანე, წმ. ექვთიმე, წმ. გიორგი “მნათობნი ქართველთანი“</a:t>
            </a:r>
            <a:br>
              <a:rPr lang="ka-GE" sz="2000" dirty="0">
                <a:solidFill>
                  <a:schemeClr val="bg1"/>
                </a:solidFill>
              </a:rPr>
            </a:br>
            <a:r>
              <a:rPr lang="ka-GE" sz="2000" dirty="0">
                <a:solidFill>
                  <a:schemeClr val="bg1"/>
                </a:solidFill>
              </a:rPr>
              <a:t>(ქვემოთ) </a:t>
            </a:r>
            <a:endParaRPr lang="en-US" sz="20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124" y="648268"/>
            <a:ext cx="4749421" cy="5895833"/>
          </a:xfrm>
        </p:spPr>
      </p:pic>
    </p:spTree>
    <p:extLst>
      <p:ext uri="{BB962C8B-B14F-4D97-AF65-F5344CB8AC3E}">
        <p14:creationId xmlns:p14="http://schemas.microsoft.com/office/powerpoint/2010/main" val="2953906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909" y="1091820"/>
            <a:ext cx="6346209" cy="3848670"/>
          </a:xfrm>
        </p:spPr>
        <p:txBody>
          <a:bodyPr>
            <a:normAutofit/>
          </a:bodyPr>
          <a:lstStyle/>
          <a:p>
            <a:r>
              <a:rPr lang="ka-GE" sz="2000" b="1" dirty="0">
                <a:solidFill>
                  <a:schemeClr val="accent3">
                    <a:lumMod val="75000"/>
                  </a:schemeClr>
                </a:solidFill>
              </a:rPr>
              <a:t>მრავალკარედი ხატის მარჯვენა ფრთა</a:t>
            </a:r>
            <a:br>
              <a:rPr lang="en-US" sz="2800" dirty="0">
                <a:solidFill>
                  <a:schemeClr val="bg1"/>
                </a:solidFill>
              </a:rPr>
            </a:br>
            <a:br>
              <a:rPr lang="en-US" sz="2800" dirty="0">
                <a:solidFill>
                  <a:schemeClr val="bg1"/>
                </a:solidFill>
              </a:rPr>
            </a:br>
            <a:r>
              <a:rPr lang="ka-GE" sz="2000" u="sng" dirty="0">
                <a:solidFill>
                  <a:schemeClr val="bg1"/>
                </a:solidFill>
              </a:rPr>
              <a:t>გაბრიელ მთავარანგელოზი, წმ. პეტრე, წმ. პავლე </a:t>
            </a:r>
            <a:r>
              <a:rPr lang="ka-GE" sz="2000" dirty="0">
                <a:solidFill>
                  <a:schemeClr val="bg1"/>
                </a:solidFill>
              </a:rPr>
              <a:t>(ზემოთ)</a:t>
            </a:r>
            <a:br>
              <a:rPr lang="ka-GE" sz="2000" dirty="0">
                <a:solidFill>
                  <a:schemeClr val="bg1"/>
                </a:solidFill>
              </a:rPr>
            </a:br>
            <a:br>
              <a:rPr lang="ka-GE" sz="2000" dirty="0">
                <a:solidFill>
                  <a:schemeClr val="bg1"/>
                </a:solidFill>
              </a:rPr>
            </a:br>
            <a:r>
              <a:rPr lang="ka-GE" sz="2000" u="sng" dirty="0">
                <a:solidFill>
                  <a:schemeClr val="bg1"/>
                </a:solidFill>
              </a:rPr>
              <a:t>წმ. ანტონი, წმ. საბა, წმ. მაქსიმე </a:t>
            </a:r>
            <a:br>
              <a:rPr lang="ka-GE" sz="2000" u="sng" dirty="0">
                <a:solidFill>
                  <a:schemeClr val="bg1"/>
                </a:solidFill>
              </a:rPr>
            </a:br>
            <a:r>
              <a:rPr lang="ka-GE" sz="2000" dirty="0">
                <a:solidFill>
                  <a:schemeClr val="bg1"/>
                </a:solidFill>
              </a:rPr>
              <a:t>(შუაში)</a:t>
            </a:r>
            <a:br>
              <a:rPr lang="ka-GE" sz="2000" dirty="0">
                <a:solidFill>
                  <a:schemeClr val="bg1"/>
                </a:solidFill>
              </a:rPr>
            </a:br>
            <a:br>
              <a:rPr lang="ka-GE" sz="2000" dirty="0">
                <a:solidFill>
                  <a:schemeClr val="bg1"/>
                </a:solidFill>
              </a:rPr>
            </a:br>
            <a:r>
              <a:rPr lang="ka-GE" sz="2000" u="sng" dirty="0">
                <a:solidFill>
                  <a:schemeClr val="bg1"/>
                </a:solidFill>
              </a:rPr>
              <a:t>წმ. პეტრე, წმ. ილარიონ - მნათობნი ქართველთანი) წმ. შიო მღვიმელი </a:t>
            </a:r>
            <a:br>
              <a:rPr lang="ka-GE" sz="2000" dirty="0">
                <a:solidFill>
                  <a:schemeClr val="bg1"/>
                </a:solidFill>
              </a:rPr>
            </a:br>
            <a:r>
              <a:rPr lang="ka-GE" sz="2000" dirty="0">
                <a:solidFill>
                  <a:schemeClr val="bg1"/>
                </a:solidFill>
              </a:rPr>
              <a:t>(ქვემოთ)</a:t>
            </a:r>
            <a:endParaRPr lang="en-US" sz="20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258" y="274638"/>
            <a:ext cx="4752528" cy="6508104"/>
          </a:xfrm>
        </p:spPr>
      </p:pic>
    </p:spTree>
    <p:extLst>
      <p:ext uri="{BB962C8B-B14F-4D97-AF65-F5344CB8AC3E}">
        <p14:creationId xmlns:p14="http://schemas.microsoft.com/office/powerpoint/2010/main" val="2647955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61093" y="1600201"/>
            <a:ext cx="6830823" cy="4380142"/>
          </a:xfrm>
        </p:spPr>
        <p:txBody>
          <a:bodyPr>
            <a:normAutofit/>
          </a:bodyPr>
          <a:lstStyle/>
          <a:p>
            <a:r>
              <a:rPr lang="ka-GE" sz="2000" b="1" dirty="0">
                <a:solidFill>
                  <a:schemeClr val="accent3">
                    <a:lumMod val="75000"/>
                  </a:schemeClr>
                </a:solidFill>
              </a:rPr>
              <a:t>მარჯვენა კიდურა ფრთის გადარჩენილი და დაღუპული ფრაგმენტები</a:t>
            </a:r>
            <a:br>
              <a:rPr lang="ka-GE" sz="2000" dirty="0">
                <a:solidFill>
                  <a:schemeClr val="bg1"/>
                </a:solidFill>
              </a:rPr>
            </a:br>
            <a:br>
              <a:rPr lang="ka-GE" sz="2000" dirty="0">
                <a:solidFill>
                  <a:schemeClr val="bg1"/>
                </a:solidFill>
              </a:rPr>
            </a:br>
            <a:r>
              <a:rPr lang="ka-GE" sz="2000" u="sng" dirty="0">
                <a:solidFill>
                  <a:schemeClr val="bg1"/>
                </a:solidFill>
              </a:rPr>
              <a:t>წმ. ანდრია, წმ. ფილიპე, წმ. ალეკსი კაწი ღვთისა </a:t>
            </a:r>
            <a:r>
              <a:rPr lang="ka-GE" sz="2000" dirty="0">
                <a:solidFill>
                  <a:schemeClr val="bg1"/>
                </a:solidFill>
              </a:rPr>
              <a:t>(ზემოთ)</a:t>
            </a:r>
            <a:br>
              <a:rPr lang="ka-GE" sz="2000" dirty="0">
                <a:solidFill>
                  <a:schemeClr val="bg1"/>
                </a:solidFill>
              </a:rPr>
            </a:br>
            <a:br>
              <a:rPr lang="ka-GE" sz="2000" dirty="0">
                <a:solidFill>
                  <a:schemeClr val="bg1"/>
                </a:solidFill>
              </a:rPr>
            </a:br>
            <a:r>
              <a:rPr lang="ka-GE" sz="2000" u="sng" dirty="0">
                <a:solidFill>
                  <a:schemeClr val="bg1"/>
                </a:solidFill>
              </a:rPr>
              <a:t>წმ. მაქსიმე, წმ. იოანე კლემაქსი, წმ. იოანე კალიბიტი </a:t>
            </a:r>
            <a:r>
              <a:rPr lang="ka-GE" sz="2000" dirty="0">
                <a:solidFill>
                  <a:schemeClr val="bg1"/>
                </a:solidFill>
              </a:rPr>
              <a:t> (შუაში)</a:t>
            </a:r>
            <a:br>
              <a:rPr lang="ka-GE" sz="2000" dirty="0">
                <a:solidFill>
                  <a:schemeClr val="bg1"/>
                </a:solidFill>
              </a:rPr>
            </a:br>
            <a:br>
              <a:rPr lang="ka-GE" sz="2000" dirty="0">
                <a:solidFill>
                  <a:schemeClr val="bg1"/>
                </a:solidFill>
              </a:rPr>
            </a:br>
            <a:r>
              <a:rPr lang="ka-GE" sz="2000" u="sng" dirty="0">
                <a:solidFill>
                  <a:schemeClr val="bg1"/>
                </a:solidFill>
              </a:rPr>
              <a:t>წმ. დავით გარეჯელი, </a:t>
            </a:r>
            <a:r>
              <a:rPr lang="ka-GE" sz="2000" u="sng" dirty="0">
                <a:solidFill>
                  <a:schemeClr val="accent3">
                    <a:lumMod val="75000"/>
                  </a:schemeClr>
                </a:solidFill>
              </a:rPr>
              <a:t>წმ. დ - ი ქართველი, </a:t>
            </a:r>
            <a:br>
              <a:rPr lang="ka-GE" sz="2000" u="sng" dirty="0">
                <a:solidFill>
                  <a:schemeClr val="bg1"/>
                </a:solidFill>
              </a:rPr>
            </a:br>
            <a:r>
              <a:rPr lang="ka-GE" sz="2000" u="sng" dirty="0">
                <a:solidFill>
                  <a:schemeClr val="accent3">
                    <a:lumMod val="75000"/>
                  </a:schemeClr>
                </a:solidFill>
              </a:rPr>
              <a:t>წმ. კოსტანტინე  ნი </a:t>
            </a:r>
            <a:r>
              <a:rPr lang="ka-GE" sz="2000" u="sng" dirty="0">
                <a:solidFill>
                  <a:schemeClr val="bg1"/>
                </a:solidFill>
              </a:rPr>
              <a:t>(ქვემოთ)</a:t>
            </a:r>
            <a:br>
              <a:rPr lang="ka-GE" sz="2000" u="sng" dirty="0">
                <a:solidFill>
                  <a:schemeClr val="bg1"/>
                </a:solidFill>
              </a:rPr>
            </a:br>
            <a:br>
              <a:rPr lang="ka-GE" sz="2800" dirty="0"/>
            </a:br>
            <a:br>
              <a:rPr lang="ka-GE" sz="2800" dirty="0"/>
            </a:br>
            <a:r>
              <a:rPr lang="en-US" sz="2400" dirty="0"/>
              <a:t> </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353843"/>
            <a:ext cx="2695421" cy="6381328"/>
          </a:xfrm>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129" y="801307"/>
            <a:ext cx="2304256" cy="5486400"/>
          </a:xfrm>
          <a:prstGeom prst="rect">
            <a:avLst/>
          </a:prstGeom>
        </p:spPr>
      </p:pic>
      <p:sp>
        <p:nvSpPr>
          <p:cNvPr id="6" name="Content Placeholder 5"/>
          <p:cNvSpPr>
            <a:spLocks noGrp="1"/>
          </p:cNvSpPr>
          <p:nvPr>
            <p:ph sz="half" idx="2"/>
          </p:nvPr>
        </p:nvSpPr>
        <p:spPr>
          <a:xfrm>
            <a:off x="14172728" y="1600201"/>
            <a:ext cx="576064" cy="4525963"/>
          </a:xfrm>
        </p:spPr>
        <p:txBody>
          <a:bodyPr/>
          <a:lstStyle/>
          <a:p>
            <a:pPr marL="137160" indent="0">
              <a:buNone/>
            </a:pPr>
            <a:endParaRPr lang="en-US" dirty="0"/>
          </a:p>
        </p:txBody>
      </p:sp>
    </p:spTree>
    <p:extLst>
      <p:ext uri="{BB962C8B-B14F-4D97-AF65-F5344CB8AC3E}">
        <p14:creationId xmlns:p14="http://schemas.microsoft.com/office/powerpoint/2010/main" val="346601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BB64-8AD8-4B86-BBD9-87E53E9E1EA0}"/>
              </a:ext>
            </a:extLst>
          </p:cNvPr>
          <p:cNvSpPr>
            <a:spLocks noGrp="1"/>
          </p:cNvSpPr>
          <p:nvPr>
            <p:ph type="title"/>
          </p:nvPr>
        </p:nvSpPr>
        <p:spPr>
          <a:xfrm>
            <a:off x="186613" y="0"/>
            <a:ext cx="9864222" cy="1642188"/>
          </a:xfrm>
        </p:spPr>
        <p:txBody>
          <a:bodyPr/>
          <a:lstStyle/>
          <a:p>
            <a:r>
              <a:rPr lang="ka-GE" sz="2400" dirty="0">
                <a:solidFill>
                  <a:schemeClr val="accent3">
                    <a:lumMod val="75000"/>
                  </a:schemeClr>
                </a:solidFill>
              </a:rPr>
              <a:t>წმ. პეტრეს გამოსახულებები სინას მთაზე დაცულ ხატზე,  (</a:t>
            </a:r>
            <a:r>
              <a:rPr lang="en-US" sz="2400" dirty="0">
                <a:solidFill>
                  <a:schemeClr val="accent3">
                    <a:lumMod val="75000"/>
                  </a:schemeClr>
                </a:solidFill>
              </a:rPr>
              <a:t>XIV</a:t>
            </a:r>
            <a:r>
              <a:rPr lang="ka-GE" sz="2400" dirty="0">
                <a:solidFill>
                  <a:schemeClr val="accent3">
                    <a:lumMod val="75000"/>
                  </a:schemeClr>
                </a:solidFill>
              </a:rPr>
              <a:t> ს.)</a:t>
            </a:r>
            <a:r>
              <a:rPr lang="en-US" sz="2400" dirty="0">
                <a:solidFill>
                  <a:schemeClr val="accent3">
                    <a:lumMod val="75000"/>
                  </a:schemeClr>
                </a:solidFill>
              </a:rPr>
              <a:t> </a:t>
            </a:r>
            <a:r>
              <a:rPr lang="ka-GE" sz="2400" dirty="0">
                <a:solidFill>
                  <a:schemeClr val="accent3">
                    <a:lumMod val="75000"/>
                  </a:schemeClr>
                </a:solidFill>
              </a:rPr>
              <a:t>, </a:t>
            </a:r>
            <a:r>
              <a:rPr lang="ka-GE" sz="2400" i="1" dirty="0">
                <a:solidFill>
                  <a:schemeClr val="bg1"/>
                </a:solidFill>
              </a:rPr>
              <a:t>ათონურ ხელნაწერში </a:t>
            </a:r>
            <a:r>
              <a:rPr lang="en-US" sz="2400" i="1" dirty="0">
                <a:solidFill>
                  <a:schemeClr val="bg1"/>
                </a:solidFill>
              </a:rPr>
              <a:t>(XV</a:t>
            </a:r>
            <a:r>
              <a:rPr lang="ka-GE" sz="2400" i="1" dirty="0">
                <a:solidFill>
                  <a:schemeClr val="bg1"/>
                </a:solidFill>
              </a:rPr>
              <a:t> ს.), </a:t>
            </a:r>
            <a:r>
              <a:rPr lang="ka-GE" sz="2400" dirty="0">
                <a:solidFill>
                  <a:schemeClr val="accent3">
                    <a:lumMod val="75000"/>
                  </a:schemeClr>
                </a:solidFill>
              </a:rPr>
              <a:t>იერუსალიმის ჯვრის ტაძრის კედლის მხატვრობაში</a:t>
            </a:r>
            <a:r>
              <a:rPr lang="en-US" sz="2400" dirty="0">
                <a:solidFill>
                  <a:schemeClr val="accent3">
                    <a:lumMod val="75000"/>
                  </a:schemeClr>
                </a:solidFill>
              </a:rPr>
              <a:t> (XVII </a:t>
            </a:r>
            <a:r>
              <a:rPr lang="ka-GE" sz="2400" dirty="0">
                <a:solidFill>
                  <a:schemeClr val="accent3">
                    <a:lumMod val="75000"/>
                  </a:schemeClr>
                </a:solidFill>
              </a:rPr>
              <a:t>ს.) და 1733 წ-ის გარეჯულ ხელნაწერში</a:t>
            </a:r>
            <a:endParaRPr lang="en-US" sz="2400" dirty="0">
              <a:solidFill>
                <a:schemeClr val="accent3">
                  <a:lumMod val="75000"/>
                </a:schemeClr>
              </a:solidFill>
            </a:endParaRPr>
          </a:p>
        </p:txBody>
      </p:sp>
      <p:pic>
        <p:nvPicPr>
          <p:cNvPr id="6" name="Content Placeholder 5" descr="A picture containing text&#10;&#10;Description automatically generated">
            <a:extLst>
              <a:ext uri="{FF2B5EF4-FFF2-40B4-BE49-F238E27FC236}">
                <a16:creationId xmlns:a16="http://schemas.microsoft.com/office/drawing/2014/main" id="{EA0536FF-EA8D-4474-94E6-63D69895F17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1" y="1491449"/>
            <a:ext cx="3323208" cy="5051393"/>
          </a:xfrm>
        </p:spPr>
      </p:pic>
      <p:sp>
        <p:nvSpPr>
          <p:cNvPr id="4" name="Content Placeholder 3">
            <a:extLst>
              <a:ext uri="{FF2B5EF4-FFF2-40B4-BE49-F238E27FC236}">
                <a16:creationId xmlns:a16="http://schemas.microsoft.com/office/drawing/2014/main" id="{F9F1D50B-B0BE-4B19-B8DB-6EDB5D2E0EA8}"/>
              </a:ext>
            </a:extLst>
          </p:cNvPr>
          <p:cNvSpPr>
            <a:spLocks noGrp="1"/>
          </p:cNvSpPr>
          <p:nvPr>
            <p:ph sz="half" idx="2"/>
          </p:nvPr>
        </p:nvSpPr>
        <p:spPr>
          <a:xfrm>
            <a:off x="5370991" y="1491449"/>
            <a:ext cx="3977196" cy="5051393"/>
          </a:xfrm>
        </p:spPr>
        <p:txBody>
          <a:bodyPr/>
          <a:lstStyle/>
          <a:p>
            <a:endParaRPr lang="en-US" dirty="0"/>
          </a:p>
        </p:txBody>
      </p:sp>
      <p:pic>
        <p:nvPicPr>
          <p:cNvPr id="7" name="Content Placeholder 3">
            <a:extLst>
              <a:ext uri="{FF2B5EF4-FFF2-40B4-BE49-F238E27FC236}">
                <a16:creationId xmlns:a16="http://schemas.microsoft.com/office/drawing/2014/main" id="{15FE3390-26BC-4AAB-8825-A52D12BBC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737"/>
          <a:stretch/>
        </p:blipFill>
        <p:spPr>
          <a:xfrm>
            <a:off x="88958" y="2109160"/>
            <a:ext cx="4752528" cy="2360032"/>
          </a:xfrm>
          <a:prstGeom prst="rect">
            <a:avLst/>
          </a:prstGeom>
        </p:spPr>
      </p:pic>
      <p:pic>
        <p:nvPicPr>
          <p:cNvPr id="8" name="Picture 7">
            <a:extLst>
              <a:ext uri="{FF2B5EF4-FFF2-40B4-BE49-F238E27FC236}">
                <a16:creationId xmlns:a16="http://schemas.microsoft.com/office/drawing/2014/main" id="{A7F652BC-EAB1-4297-827A-74BDA6B9D5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433" y="2384386"/>
            <a:ext cx="2482412" cy="3265518"/>
          </a:xfrm>
          <a:prstGeom prst="rect">
            <a:avLst/>
          </a:prstGeom>
        </p:spPr>
      </p:pic>
    </p:spTree>
    <p:extLst>
      <p:ext uri="{BB962C8B-B14F-4D97-AF65-F5344CB8AC3E}">
        <p14:creationId xmlns:p14="http://schemas.microsoft.com/office/powerpoint/2010/main" val="259384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932C-A1EA-4D6D-9B04-4E481AAEAAD6}"/>
              </a:ext>
            </a:extLst>
          </p:cNvPr>
          <p:cNvSpPr>
            <a:spLocks noGrp="1"/>
          </p:cNvSpPr>
          <p:nvPr>
            <p:ph type="title"/>
          </p:nvPr>
        </p:nvSpPr>
        <p:spPr>
          <a:xfrm>
            <a:off x="93306" y="452718"/>
            <a:ext cx="10916815" cy="685617"/>
          </a:xfrm>
        </p:spPr>
        <p:txBody>
          <a:bodyPr/>
          <a:lstStyle/>
          <a:p>
            <a:pPr algn="ctr"/>
            <a:r>
              <a:rPr lang="ka-GE" sz="2000" dirty="0">
                <a:solidFill>
                  <a:schemeClr val="accent3">
                    <a:lumMod val="75000"/>
                  </a:schemeClr>
                </a:solidFill>
              </a:rPr>
              <a:t>წმ. ილარიონ ქართველის გამოსახულება</a:t>
            </a:r>
            <a:br>
              <a:rPr lang="ka-GE" sz="2000" dirty="0"/>
            </a:br>
            <a:r>
              <a:rPr lang="ka-GE" sz="2000" dirty="0">
                <a:solidFill>
                  <a:schemeClr val="bg1"/>
                </a:solidFill>
              </a:rPr>
              <a:t>უბისის ტაძრის სამხრეთ შესასვლელის ტიმპანში. </a:t>
            </a:r>
            <a:r>
              <a:rPr lang="en-US" sz="2000" dirty="0">
                <a:solidFill>
                  <a:schemeClr val="bg1"/>
                </a:solidFill>
              </a:rPr>
              <a:t>XIV </a:t>
            </a:r>
            <a:r>
              <a:rPr lang="ka-GE" sz="2000" dirty="0">
                <a:solidFill>
                  <a:schemeClr val="bg1"/>
                </a:solidFill>
              </a:rPr>
              <a:t>ს-ის პირველი მეოთხედი</a:t>
            </a:r>
            <a:endParaRPr lang="en-US" sz="2000" dirty="0">
              <a:solidFill>
                <a:schemeClr val="bg1"/>
              </a:solidFill>
            </a:endParaRPr>
          </a:p>
        </p:txBody>
      </p:sp>
      <p:pic>
        <p:nvPicPr>
          <p:cNvPr id="5" name="Content Placeholder 4" descr="A picture containing building, ceiling&#10;&#10;Description automatically generated">
            <a:extLst>
              <a:ext uri="{FF2B5EF4-FFF2-40B4-BE49-F238E27FC236}">
                <a16:creationId xmlns:a16="http://schemas.microsoft.com/office/drawing/2014/main" id="{9B501724-D5CD-48ED-8AE5-1B3EE776C3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8762" y="1269506"/>
            <a:ext cx="8826760" cy="5343633"/>
          </a:xfrm>
        </p:spPr>
      </p:pic>
    </p:spTree>
    <p:extLst>
      <p:ext uri="{BB962C8B-B14F-4D97-AF65-F5344CB8AC3E}">
        <p14:creationId xmlns:p14="http://schemas.microsoft.com/office/powerpoint/2010/main" val="23208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ECC6-05F0-4933-AFF0-8636E36C892F}"/>
              </a:ext>
            </a:extLst>
          </p:cNvPr>
          <p:cNvSpPr>
            <a:spLocks noGrp="1"/>
          </p:cNvSpPr>
          <p:nvPr>
            <p:ph type="title"/>
          </p:nvPr>
        </p:nvSpPr>
        <p:spPr/>
        <p:txBody>
          <a:bodyPr/>
          <a:lstStyle/>
          <a:p>
            <a:r>
              <a:rPr lang="ka-GE" sz="1800" dirty="0">
                <a:solidFill>
                  <a:schemeClr val="accent3">
                    <a:lumMod val="75000"/>
                  </a:schemeClr>
                </a:solidFill>
              </a:rPr>
              <a:t>წმ. ექვთიმე, წმ. გიორგი მთაწმინდელების და წმ. შიო მღვიმელის გამოსახულებები ახტალის მხატვრობაში. </a:t>
            </a:r>
            <a:r>
              <a:rPr lang="en-US" sz="1800" dirty="0">
                <a:solidFill>
                  <a:schemeClr val="accent3">
                    <a:lumMod val="75000"/>
                  </a:schemeClr>
                </a:solidFill>
              </a:rPr>
              <a:t>XIII </a:t>
            </a:r>
            <a:r>
              <a:rPr lang="ka-GE" sz="1800" dirty="0">
                <a:solidFill>
                  <a:schemeClr val="accent3">
                    <a:lumMod val="75000"/>
                  </a:schemeClr>
                </a:solidFill>
              </a:rPr>
              <a:t>ს.</a:t>
            </a:r>
            <a:br>
              <a:rPr lang="en-US" sz="1800" dirty="0"/>
            </a:br>
            <a:r>
              <a:rPr lang="ka-GE" sz="1800" dirty="0"/>
              <a:t>სამი დიდი ქართველი ათონელი მამის ბერძნული ხატი ივირონში. </a:t>
            </a:r>
            <a:r>
              <a:rPr lang="en-US" sz="1800" dirty="0"/>
              <a:t>XVI </a:t>
            </a:r>
            <a:r>
              <a:rPr lang="ka-GE" sz="1800" dirty="0"/>
              <a:t>ს.</a:t>
            </a:r>
            <a:endParaRPr lang="en-US" sz="1800" dirty="0"/>
          </a:p>
        </p:txBody>
      </p:sp>
      <p:pic>
        <p:nvPicPr>
          <p:cNvPr id="6" name="Content Placeholder 5" descr="A stone carving of a person&#10;&#10;Description automatically generated with low confidence">
            <a:extLst>
              <a:ext uri="{FF2B5EF4-FFF2-40B4-BE49-F238E27FC236}">
                <a16:creationId xmlns:a16="http://schemas.microsoft.com/office/drawing/2014/main" id="{3F24C274-525B-428D-A2F2-D330E9C4932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91807" y="1700989"/>
            <a:ext cx="2487668" cy="3456019"/>
          </a:xfrm>
        </p:spPr>
      </p:pic>
      <p:pic>
        <p:nvPicPr>
          <p:cNvPr id="8" name="Content Placeholder 7" descr="A picture containing text&#10;&#10;Description automatically generated">
            <a:extLst>
              <a:ext uri="{FF2B5EF4-FFF2-40B4-BE49-F238E27FC236}">
                <a16:creationId xmlns:a16="http://schemas.microsoft.com/office/drawing/2014/main" id="{C51A3892-9130-4B51-9C00-E97DD7ADE4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4111" y="2139519"/>
            <a:ext cx="1751043" cy="4389706"/>
          </a:xfrm>
        </p:spPr>
      </p:pic>
      <p:pic>
        <p:nvPicPr>
          <p:cNvPr id="10" name="Picture 9" descr="A statue of a person holding a cross&#10;&#10;Description automatically generated with low confidence">
            <a:extLst>
              <a:ext uri="{FF2B5EF4-FFF2-40B4-BE49-F238E27FC236}">
                <a16:creationId xmlns:a16="http://schemas.microsoft.com/office/drawing/2014/main" id="{0320849A-9306-4F46-99A5-E82E7C748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55" y="1700990"/>
            <a:ext cx="2705489" cy="3456019"/>
          </a:xfrm>
          <a:prstGeom prst="rect">
            <a:avLst/>
          </a:prstGeom>
        </p:spPr>
      </p:pic>
      <p:pic>
        <p:nvPicPr>
          <p:cNvPr id="12" name="Picture 11" descr="A group of men standing in front of a wall with art&#10;&#10;Description automatically generated with low confidence">
            <a:extLst>
              <a:ext uri="{FF2B5EF4-FFF2-40B4-BE49-F238E27FC236}">
                <a16:creationId xmlns:a16="http://schemas.microsoft.com/office/drawing/2014/main" id="{3A95D1EC-640D-4D84-8EF2-51C3ACC46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216" y="1981203"/>
            <a:ext cx="2081908" cy="2895590"/>
          </a:xfrm>
          <a:prstGeom prst="rect">
            <a:avLst/>
          </a:prstGeom>
        </p:spPr>
      </p:pic>
    </p:spTree>
    <p:extLst>
      <p:ext uri="{BB962C8B-B14F-4D97-AF65-F5344CB8AC3E}">
        <p14:creationId xmlns:p14="http://schemas.microsoft.com/office/powerpoint/2010/main" val="3065646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C9DF-1024-47D5-A918-DAF9A19E253F}"/>
              </a:ext>
            </a:extLst>
          </p:cNvPr>
          <p:cNvSpPr>
            <a:spLocks noGrp="1"/>
          </p:cNvSpPr>
          <p:nvPr>
            <p:ph type="title"/>
          </p:nvPr>
        </p:nvSpPr>
        <p:spPr>
          <a:xfrm>
            <a:off x="9246637" y="452718"/>
            <a:ext cx="804197" cy="1400530"/>
          </a:xfrm>
        </p:spPr>
        <p:txBody>
          <a:bodyPr/>
          <a:lstStyle/>
          <a:p>
            <a:endParaRPr lang="en-US" dirty="0"/>
          </a:p>
        </p:txBody>
      </p:sp>
      <p:sp>
        <p:nvSpPr>
          <p:cNvPr id="4" name="Content Placeholder 3">
            <a:extLst>
              <a:ext uri="{FF2B5EF4-FFF2-40B4-BE49-F238E27FC236}">
                <a16:creationId xmlns:a16="http://schemas.microsoft.com/office/drawing/2014/main" id="{BB9BE35A-0AD6-4BD6-8CD4-396794F9882C}"/>
              </a:ext>
            </a:extLst>
          </p:cNvPr>
          <p:cNvSpPr>
            <a:spLocks noGrp="1"/>
          </p:cNvSpPr>
          <p:nvPr>
            <p:ph sz="half" idx="2"/>
          </p:nvPr>
        </p:nvSpPr>
        <p:spPr>
          <a:xfrm>
            <a:off x="9246637" y="2056092"/>
            <a:ext cx="2808514" cy="4200245"/>
          </a:xfrm>
        </p:spPr>
        <p:txBody>
          <a:bodyPr/>
          <a:lstStyle/>
          <a:p>
            <a:r>
              <a:rPr lang="ka-GE" dirty="0">
                <a:solidFill>
                  <a:schemeClr val="accent3">
                    <a:lumMod val="75000"/>
                  </a:schemeClr>
                </a:solidFill>
              </a:rPr>
              <a:t>წმ. ექვთიმე ქართველის გამოსახულება  ათონის კარიასის (პროტათონის)   ეკლესიაში</a:t>
            </a:r>
          </a:p>
          <a:p>
            <a:r>
              <a:rPr lang="en-US" dirty="0">
                <a:solidFill>
                  <a:schemeClr val="accent3">
                    <a:lumMod val="75000"/>
                  </a:schemeClr>
                </a:solidFill>
              </a:rPr>
              <a:t>XIII</a:t>
            </a:r>
            <a:r>
              <a:rPr lang="ka-GE" dirty="0">
                <a:solidFill>
                  <a:schemeClr val="accent3">
                    <a:lumMod val="75000"/>
                  </a:schemeClr>
                </a:solidFill>
              </a:rPr>
              <a:t>, </a:t>
            </a:r>
            <a:r>
              <a:rPr lang="en-US" dirty="0">
                <a:solidFill>
                  <a:schemeClr val="accent3">
                    <a:lumMod val="75000"/>
                  </a:schemeClr>
                </a:solidFill>
              </a:rPr>
              <a:t>XVI </a:t>
            </a:r>
            <a:r>
              <a:rPr lang="ka-GE" dirty="0">
                <a:solidFill>
                  <a:schemeClr val="accent3">
                    <a:lumMod val="75000"/>
                  </a:schemeClr>
                </a:solidFill>
              </a:rPr>
              <a:t>სს.</a:t>
            </a:r>
            <a:endParaRPr lang="en-US" dirty="0">
              <a:solidFill>
                <a:schemeClr val="accent3">
                  <a:lumMod val="75000"/>
                </a:schemeClr>
              </a:solidFill>
            </a:endParaRPr>
          </a:p>
        </p:txBody>
      </p:sp>
      <p:pic>
        <p:nvPicPr>
          <p:cNvPr id="5" name="Content Placeholder 4" descr="A picture containing text, wall, different, stone&#10;&#10;Description automatically generated">
            <a:extLst>
              <a:ext uri="{FF2B5EF4-FFF2-40B4-BE49-F238E27FC236}">
                <a16:creationId xmlns:a16="http://schemas.microsoft.com/office/drawing/2014/main" id="{8E76E0CC-6B73-40E9-927C-C5D4DAD2BC6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6111" y="121940"/>
            <a:ext cx="8479225" cy="6736060"/>
          </a:xfrm>
          <a:prstGeom prst="rect">
            <a:avLst/>
          </a:prstGeom>
        </p:spPr>
      </p:pic>
    </p:spTree>
    <p:extLst>
      <p:ext uri="{BB962C8B-B14F-4D97-AF65-F5344CB8AC3E}">
        <p14:creationId xmlns:p14="http://schemas.microsoft.com/office/powerpoint/2010/main" val="30924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0633" y="1797728"/>
            <a:ext cx="3021367" cy="3262542"/>
          </a:xfrm>
        </p:spPr>
        <p:txBody>
          <a:bodyPr>
            <a:normAutofit/>
          </a:bodyPr>
          <a:lstStyle/>
          <a:p>
            <a:pPr algn="ctr"/>
            <a:r>
              <a:rPr lang="ka-GE" sz="1800" dirty="0">
                <a:solidFill>
                  <a:schemeClr val="accent3">
                    <a:lumMod val="75000"/>
                  </a:schemeClr>
                </a:solidFill>
              </a:rPr>
              <a:t>წმ. დავით გარეჯელისა და წმ. ქეთევანის ჰაგიოგრაფული ხატები დოდოს რქიდან და ყარ აბულახიდან.  </a:t>
            </a:r>
            <a:r>
              <a:rPr lang="en-US" sz="1800" dirty="0">
                <a:solidFill>
                  <a:schemeClr val="accent3">
                    <a:lumMod val="75000"/>
                  </a:schemeClr>
                </a:solidFill>
              </a:rPr>
              <a:t>XVIII-XIX </a:t>
            </a:r>
            <a:r>
              <a:rPr lang="ka-GE" sz="1800" dirty="0">
                <a:solidFill>
                  <a:schemeClr val="accent3">
                    <a:lumMod val="75000"/>
                  </a:schemeClr>
                </a:solidFill>
              </a:rPr>
              <a:t>სს.</a:t>
            </a:r>
            <a:br>
              <a:rPr lang="ka-GE" sz="2400" dirty="0">
                <a:solidFill>
                  <a:srgbClr val="C00000"/>
                </a:solidFill>
              </a:rPr>
            </a:br>
            <a:endParaRPr lang="en-US" sz="2400" dirty="0">
              <a:solidFill>
                <a:srgbClr val="C00000"/>
              </a:solidFill>
            </a:endParaRPr>
          </a:p>
        </p:txBody>
      </p:sp>
      <p:sp>
        <p:nvSpPr>
          <p:cNvPr id="3" name="Text Placeholder 2"/>
          <p:cNvSpPr>
            <a:spLocks noGrp="1"/>
          </p:cNvSpPr>
          <p:nvPr>
            <p:ph type="body" idx="1"/>
          </p:nvPr>
        </p:nvSpPr>
        <p:spPr/>
        <p:txBody>
          <a:bodyPr/>
          <a:lstStyle/>
          <a:p>
            <a:endParaRPr lang="en-US"/>
          </a:p>
        </p:txBody>
      </p:sp>
      <p:pic>
        <p:nvPicPr>
          <p:cNvPr id="7" name="Content Placeholder 6" descr="_MG_5926.JPG"/>
          <p:cNvPicPr>
            <a:picLocks noGrp="1" noChangeAspect="1"/>
          </p:cNvPicPr>
          <p:nvPr>
            <p:ph sz="half" idx="2"/>
          </p:nvPr>
        </p:nvPicPr>
        <p:blipFill>
          <a:blip r:embed="rId2" cstate="print"/>
          <a:stretch>
            <a:fillRect/>
          </a:stretch>
        </p:blipFill>
        <p:spPr>
          <a:xfrm>
            <a:off x="220513" y="319553"/>
            <a:ext cx="4551183" cy="6024282"/>
          </a:xfrm>
        </p:spPr>
      </p:pic>
      <p:pic>
        <p:nvPicPr>
          <p:cNvPr id="8" name="Content Placeholder 7" descr="_MG_5932.jpg"/>
          <p:cNvPicPr>
            <a:picLocks noGrp="1" noChangeAspect="1"/>
          </p:cNvPicPr>
          <p:nvPr>
            <p:ph sz="quarter" idx="4"/>
          </p:nvPr>
        </p:nvPicPr>
        <p:blipFill>
          <a:blip r:embed="rId3" cstate="print"/>
          <a:stretch>
            <a:fillRect/>
          </a:stretch>
        </p:blipFill>
        <p:spPr>
          <a:xfrm>
            <a:off x="4955219" y="1797728"/>
            <a:ext cx="4108882" cy="4927106"/>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660"/>
            <a:ext cx="11300346" cy="1277607"/>
          </a:xfrm>
        </p:spPr>
        <p:txBody>
          <a:bodyPr/>
          <a:lstStyle/>
          <a:p>
            <a:pPr algn="ctr"/>
            <a:br>
              <a:rPr lang="en-US" sz="2400" dirty="0"/>
            </a:br>
            <a:r>
              <a:rPr lang="ka-GE" sz="2400" dirty="0">
                <a:solidFill>
                  <a:schemeClr val="accent3">
                    <a:lumMod val="75000"/>
                  </a:schemeClr>
                </a:solidFill>
              </a:rPr>
              <a:t>ლითოგრაფიული</a:t>
            </a:r>
            <a:r>
              <a:rPr lang="ka-GE" sz="2400" dirty="0"/>
              <a:t> </a:t>
            </a:r>
            <a:r>
              <a:rPr lang="ka-GE" sz="2400" dirty="0">
                <a:solidFill>
                  <a:schemeClr val="accent3">
                    <a:lumMod val="75000"/>
                  </a:schemeClr>
                </a:solidFill>
              </a:rPr>
              <a:t>ხატები</a:t>
            </a:r>
            <a:r>
              <a:rPr lang="ka-GE" sz="2400" dirty="0"/>
              <a:t> </a:t>
            </a:r>
            <a:r>
              <a:rPr lang="ka-GE" sz="2400" dirty="0">
                <a:solidFill>
                  <a:schemeClr val="accent3">
                    <a:lumMod val="75000"/>
                  </a:schemeClr>
                </a:solidFill>
              </a:rPr>
              <a:t>მიხეილ-გობრონ საბინინის წიგნიდან </a:t>
            </a:r>
            <a:br>
              <a:rPr lang="ka-GE" sz="2400" dirty="0">
                <a:solidFill>
                  <a:schemeClr val="accent3">
                    <a:lumMod val="75000"/>
                  </a:schemeClr>
                </a:solidFill>
              </a:rPr>
            </a:br>
            <a:r>
              <a:rPr lang="ka-GE" sz="2400" dirty="0">
                <a:solidFill>
                  <a:schemeClr val="accent3">
                    <a:lumMod val="75000"/>
                  </a:schemeClr>
                </a:solidFill>
              </a:rPr>
              <a:t>„საქართველოს სამოთხე“ (1882 წ.) </a:t>
            </a:r>
            <a:br>
              <a:rPr lang="ka-GE" sz="1800" dirty="0"/>
            </a:br>
            <a:endParaRPr lang="en-US"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57" y="1031947"/>
            <a:ext cx="3536549" cy="50276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269" y="1264549"/>
            <a:ext cx="4078074" cy="442123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15" t="2864" r="2915"/>
          <a:stretch/>
        </p:blipFill>
        <p:spPr>
          <a:xfrm>
            <a:off x="4017368" y="1031947"/>
            <a:ext cx="3685735" cy="5027659"/>
          </a:xfrm>
          <a:prstGeom prst="rect">
            <a:avLst/>
          </a:prstGeom>
        </p:spPr>
      </p:pic>
      <p:sp>
        <p:nvSpPr>
          <p:cNvPr id="8" name="Rectangle 7"/>
          <p:cNvSpPr/>
          <p:nvPr/>
        </p:nvSpPr>
        <p:spPr>
          <a:xfrm>
            <a:off x="3048000" y="3105835"/>
            <a:ext cx="6096000" cy="369332"/>
          </a:xfrm>
          <a:prstGeom prst="rect">
            <a:avLst/>
          </a:prstGeom>
        </p:spPr>
        <p:txBody>
          <a:bodyPr>
            <a:spAutoFit/>
          </a:bodyPr>
          <a:lstStyle/>
          <a:p>
            <a:endParaRPr lang="en-US" dirty="0"/>
          </a:p>
        </p:txBody>
      </p:sp>
      <p:sp>
        <p:nvSpPr>
          <p:cNvPr id="10" name="TextBox 9"/>
          <p:cNvSpPr txBox="1"/>
          <p:nvPr/>
        </p:nvSpPr>
        <p:spPr>
          <a:xfrm flipH="1">
            <a:off x="1009934" y="6168788"/>
            <a:ext cx="10290412" cy="369332"/>
          </a:xfrm>
          <a:prstGeom prst="rect">
            <a:avLst/>
          </a:prstGeom>
          <a:noFill/>
        </p:spPr>
        <p:txBody>
          <a:bodyPr wrap="square" rtlCol="0">
            <a:spAutoFit/>
          </a:bodyPr>
          <a:lstStyle/>
          <a:p>
            <a:r>
              <a:rPr lang="ka-GE" dirty="0">
                <a:solidFill>
                  <a:schemeClr val="bg1"/>
                </a:solidFill>
              </a:rPr>
              <a:t>წმ. ნინო                                    წმ. ქეთევანი დედოფალი                         წმ. შუშანიკ დედოფალი</a:t>
            </a:r>
            <a:endParaRPr lang="en-US" dirty="0"/>
          </a:p>
        </p:txBody>
      </p:sp>
    </p:spTree>
    <p:extLst>
      <p:ext uri="{BB962C8B-B14F-4D97-AF65-F5344CB8AC3E}">
        <p14:creationId xmlns:p14="http://schemas.microsoft.com/office/powerpoint/2010/main" val="550550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53218"/>
            <a:ext cx="9404723" cy="1600030"/>
          </a:xfrm>
        </p:spPr>
        <p:txBody>
          <a:bodyPr/>
          <a:lstStyle/>
          <a:p>
            <a:pPr algn="ctr"/>
            <a:r>
              <a:rPr lang="ka-GE" sz="2400" dirty="0">
                <a:solidFill>
                  <a:schemeClr val="accent3">
                    <a:lumMod val="75000"/>
                  </a:schemeClr>
                </a:solidFill>
              </a:rPr>
              <a:t>საბინინი. „საქართველოს სამოთხე“. 1882 წ. </a:t>
            </a:r>
            <a:endParaRPr lang="en-US" sz="2400" dirty="0">
              <a:solidFill>
                <a:schemeClr val="accent3">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79882"/>
            <a:ext cx="2481943" cy="421990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427" y="1079882"/>
            <a:ext cx="2621732" cy="42199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181" y="1079882"/>
            <a:ext cx="2858435" cy="4219906"/>
          </a:xfrm>
          <a:prstGeom prst="rect">
            <a:avLst/>
          </a:prstGeom>
        </p:spPr>
      </p:pic>
      <p:sp>
        <p:nvSpPr>
          <p:cNvPr id="9" name="TextBox 8"/>
          <p:cNvSpPr txBox="1"/>
          <p:nvPr/>
        </p:nvSpPr>
        <p:spPr>
          <a:xfrm rot="10800000" flipH="1" flipV="1">
            <a:off x="84346" y="5829421"/>
            <a:ext cx="12107654" cy="830997"/>
          </a:xfrm>
          <a:prstGeom prst="rect">
            <a:avLst/>
          </a:prstGeom>
          <a:noFill/>
        </p:spPr>
        <p:txBody>
          <a:bodyPr wrap="square" rtlCol="0">
            <a:spAutoFit/>
          </a:bodyPr>
          <a:lstStyle/>
          <a:p>
            <a:r>
              <a:rPr lang="ka-GE" sz="1600" dirty="0">
                <a:solidFill>
                  <a:schemeClr val="bg1"/>
                </a:solidFill>
              </a:rPr>
              <a:t>წმ. აბო თბილელი            წმ. შიო მღვიმელი          წმ. დავით და წმ. კონსტანტინე                     „საქართველოს სამოთხის’“ ხატი</a:t>
            </a:r>
          </a:p>
          <a:p>
            <a:r>
              <a:rPr lang="ka-GE" sz="1600" dirty="0">
                <a:solidFill>
                  <a:schemeClr val="bg1"/>
                </a:solidFill>
              </a:rPr>
              <a:t>                                                                                             არგვეთელები                                                               „სვეტიცხოვლისთვის</a:t>
            </a:r>
          </a:p>
          <a:p>
            <a:endParaRPr lang="en-US" sz="1600" dirty="0">
              <a:solidFill>
                <a:schemeClr val="bg1"/>
              </a:solidFill>
            </a:endParaRPr>
          </a:p>
        </p:txBody>
      </p:sp>
      <p:pic>
        <p:nvPicPr>
          <p:cNvPr id="8" name="Picture 7" descr="A picture containing text, sport, decorated, dancer&#10;&#10;Description automatically generated">
            <a:extLst>
              <a:ext uri="{FF2B5EF4-FFF2-40B4-BE49-F238E27FC236}">
                <a16:creationId xmlns:a16="http://schemas.microsoft.com/office/drawing/2014/main" id="{75197E79-CD3E-497D-8A83-76B305976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9638" y="412314"/>
            <a:ext cx="3845716" cy="5198457"/>
          </a:xfrm>
          <a:prstGeom prst="rect">
            <a:avLst/>
          </a:prstGeom>
        </p:spPr>
      </p:pic>
    </p:spTree>
    <p:extLst>
      <p:ext uri="{BB962C8B-B14F-4D97-AF65-F5344CB8AC3E}">
        <p14:creationId xmlns:p14="http://schemas.microsoft.com/office/powerpoint/2010/main" val="31759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8" y="164265"/>
            <a:ext cx="3111304" cy="954851"/>
          </a:xfrm>
        </p:spPr>
        <p:txBody>
          <a:bodyPr/>
          <a:lstStyle/>
          <a:p>
            <a:r>
              <a:rPr lang="ka-GE" sz="2000" b="1" dirty="0">
                <a:solidFill>
                  <a:schemeClr val="accent3">
                    <a:lumMod val="75000"/>
                  </a:schemeClr>
                </a:solidFill>
              </a:rPr>
              <a:t>წმ. ნინოს გამოსახულებები</a:t>
            </a:r>
            <a:br>
              <a:rPr lang="ka-GE" sz="2000" dirty="0">
                <a:solidFill>
                  <a:schemeClr val="accent3">
                    <a:lumMod val="75000"/>
                  </a:schemeClr>
                </a:solidFill>
              </a:rPr>
            </a:br>
            <a:r>
              <a:rPr lang="en-US" sz="2000" dirty="0">
                <a:solidFill>
                  <a:schemeClr val="accent3">
                    <a:lumMod val="75000"/>
                  </a:schemeClr>
                </a:solidFill>
              </a:rPr>
              <a:t>X</a:t>
            </a:r>
            <a:r>
              <a:rPr lang="ka-GE" sz="2000" dirty="0">
                <a:solidFill>
                  <a:schemeClr val="accent3">
                    <a:lumMod val="75000"/>
                  </a:schemeClr>
                </a:solidFill>
              </a:rPr>
              <a:t>,</a:t>
            </a:r>
            <a:r>
              <a:rPr lang="en-US" sz="2000" dirty="0">
                <a:solidFill>
                  <a:schemeClr val="accent3">
                    <a:lumMod val="75000"/>
                  </a:schemeClr>
                </a:solidFill>
              </a:rPr>
              <a:t> XII-XIII </a:t>
            </a:r>
            <a:r>
              <a:rPr lang="ka-GE" sz="2000" dirty="0">
                <a:solidFill>
                  <a:schemeClr val="accent3">
                    <a:lumMod val="75000"/>
                  </a:schemeClr>
                </a:solidFill>
              </a:rPr>
              <a:t>და </a:t>
            </a:r>
            <a:r>
              <a:rPr lang="en-US" sz="2000" dirty="0">
                <a:solidFill>
                  <a:schemeClr val="accent3">
                    <a:lumMod val="75000"/>
                  </a:schemeClr>
                </a:solidFill>
              </a:rPr>
              <a:t>XIX</a:t>
            </a:r>
            <a:r>
              <a:rPr lang="ka-GE" sz="2000" dirty="0">
                <a:solidFill>
                  <a:schemeClr val="accent3">
                    <a:lumMod val="75000"/>
                  </a:schemeClr>
                </a:solidFill>
              </a:rPr>
              <a:t> სს-ში</a:t>
            </a:r>
            <a:r>
              <a:rPr lang="en-US" sz="2000" dirty="0">
                <a:solidFill>
                  <a:schemeClr val="accent3">
                    <a:lumMod val="75000"/>
                  </a:schemeClr>
                </a:solidFill>
              </a:rPr>
              <a:t>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1068" y="2763249"/>
            <a:ext cx="2497156" cy="321615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41094" y="77663"/>
            <a:ext cx="4398021" cy="4025597"/>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233"/>
          <a:stretch/>
        </p:blipFill>
        <p:spPr>
          <a:xfrm>
            <a:off x="7622562" y="0"/>
            <a:ext cx="4404782" cy="6755642"/>
          </a:xfrm>
          <a:prstGeom prst="rect">
            <a:avLst/>
          </a:prstGeom>
        </p:spPr>
      </p:pic>
      <p:sp>
        <p:nvSpPr>
          <p:cNvPr id="8" name="TextBox 7"/>
          <p:cNvSpPr txBox="1"/>
          <p:nvPr/>
        </p:nvSpPr>
        <p:spPr>
          <a:xfrm flipH="1">
            <a:off x="252770" y="5240740"/>
            <a:ext cx="2777415" cy="1477328"/>
          </a:xfrm>
          <a:prstGeom prst="rect">
            <a:avLst/>
          </a:prstGeom>
          <a:noFill/>
        </p:spPr>
        <p:txBody>
          <a:bodyPr wrap="square" rtlCol="0">
            <a:spAutoFit/>
          </a:bodyPr>
          <a:lstStyle/>
          <a:p>
            <a:endParaRPr lang="ka-GE" dirty="0">
              <a:solidFill>
                <a:schemeClr val="accent3">
                  <a:lumMod val="75000"/>
                </a:schemeClr>
              </a:solidFill>
            </a:endParaRPr>
          </a:p>
          <a:p>
            <a:endParaRPr lang="ka-GE" dirty="0">
              <a:solidFill>
                <a:schemeClr val="accent3">
                  <a:lumMod val="75000"/>
                </a:schemeClr>
              </a:solidFill>
            </a:endParaRPr>
          </a:p>
          <a:p>
            <a:endParaRPr lang="ka-GE" dirty="0">
              <a:solidFill>
                <a:schemeClr val="accent3">
                  <a:lumMod val="75000"/>
                </a:schemeClr>
              </a:solidFill>
            </a:endParaRPr>
          </a:p>
          <a:p>
            <a:r>
              <a:rPr lang="ka-GE" dirty="0">
                <a:solidFill>
                  <a:schemeClr val="bg1"/>
                </a:solidFill>
              </a:rPr>
              <a:t>წმ. ნინოს ხატი სიონის ტაძარში</a:t>
            </a:r>
            <a:r>
              <a:rPr lang="en-US" dirty="0">
                <a:solidFill>
                  <a:schemeClr val="bg1"/>
                </a:solidFill>
              </a:rPr>
              <a:t>. XIX </a:t>
            </a:r>
            <a:r>
              <a:rPr lang="ka-GE" dirty="0">
                <a:solidFill>
                  <a:schemeClr val="bg1"/>
                </a:solidFill>
              </a:rPr>
              <a:t> ს.</a:t>
            </a:r>
            <a:endParaRPr lang="en-US" dirty="0">
              <a:solidFill>
                <a:schemeClr val="bg1"/>
              </a:solidFill>
            </a:endParaRPr>
          </a:p>
        </p:txBody>
      </p:sp>
      <p:sp>
        <p:nvSpPr>
          <p:cNvPr id="9" name="TextBox 8"/>
          <p:cNvSpPr txBox="1"/>
          <p:nvPr/>
        </p:nvSpPr>
        <p:spPr>
          <a:xfrm flipH="1">
            <a:off x="2749926" y="4103260"/>
            <a:ext cx="4810934" cy="1200329"/>
          </a:xfrm>
          <a:prstGeom prst="rect">
            <a:avLst/>
          </a:prstGeom>
          <a:noFill/>
        </p:spPr>
        <p:txBody>
          <a:bodyPr wrap="square" rtlCol="0">
            <a:spAutoFit/>
          </a:bodyPr>
          <a:lstStyle/>
          <a:p>
            <a:pPr algn="ctr"/>
            <a:r>
              <a:rPr lang="ka-GE" dirty="0">
                <a:solidFill>
                  <a:schemeClr val="bg1"/>
                </a:solidFill>
              </a:rPr>
              <a:t>ქვის ბარელიეფი ოშკის ტაძრის სამხრეთ სტოა-გალერეის რვაწახნაგა ბურჯზე</a:t>
            </a:r>
            <a:r>
              <a:rPr lang="en-US" dirty="0">
                <a:solidFill>
                  <a:schemeClr val="bg1"/>
                </a:solidFill>
              </a:rPr>
              <a:t>. X</a:t>
            </a:r>
            <a:r>
              <a:rPr lang="ka-GE" dirty="0">
                <a:solidFill>
                  <a:schemeClr val="bg1"/>
                </a:solidFill>
              </a:rPr>
              <a:t> ს. </a:t>
            </a:r>
          </a:p>
          <a:p>
            <a:pPr algn="ctr"/>
            <a:endParaRPr lang="ka-GE" dirty="0">
              <a:solidFill>
                <a:schemeClr val="bg1"/>
              </a:solidFill>
            </a:endParaRPr>
          </a:p>
          <a:p>
            <a:pPr algn="ctr"/>
            <a:endParaRPr lang="en-US" dirty="0">
              <a:solidFill>
                <a:schemeClr val="bg1"/>
              </a:solidFill>
            </a:endParaRPr>
          </a:p>
        </p:txBody>
      </p:sp>
      <p:sp>
        <p:nvSpPr>
          <p:cNvPr id="10" name="TextBox 9"/>
          <p:cNvSpPr txBox="1"/>
          <p:nvPr/>
        </p:nvSpPr>
        <p:spPr>
          <a:xfrm>
            <a:off x="4094626" y="4967786"/>
            <a:ext cx="3565213" cy="1477328"/>
          </a:xfrm>
          <a:prstGeom prst="rect">
            <a:avLst/>
          </a:prstGeom>
          <a:noFill/>
        </p:spPr>
        <p:txBody>
          <a:bodyPr wrap="square" rtlCol="0">
            <a:spAutoFit/>
          </a:bodyPr>
          <a:lstStyle/>
          <a:p>
            <a:pPr algn="ctr"/>
            <a:endParaRPr lang="ka-GE" dirty="0">
              <a:solidFill>
                <a:schemeClr val="bg1"/>
              </a:solidFill>
            </a:endParaRPr>
          </a:p>
          <a:p>
            <a:pPr algn="ctr"/>
            <a:endParaRPr lang="ka-GE" dirty="0">
              <a:solidFill>
                <a:schemeClr val="bg1"/>
              </a:solidFill>
            </a:endParaRPr>
          </a:p>
          <a:p>
            <a:pPr algn="ctr"/>
            <a:r>
              <a:rPr lang="ka-GE" dirty="0">
                <a:solidFill>
                  <a:schemeClr val="bg1"/>
                </a:solidFill>
              </a:rPr>
              <a:t>ანისის ტიგრან ონენცის ეკლესიის კედლის მხატვრობის ფრაგმენტი</a:t>
            </a:r>
            <a:r>
              <a:rPr lang="en-US" dirty="0">
                <a:solidFill>
                  <a:schemeClr val="bg1"/>
                </a:solidFill>
              </a:rPr>
              <a:t>. XIII</a:t>
            </a:r>
            <a:r>
              <a:rPr lang="ka-GE" dirty="0">
                <a:solidFill>
                  <a:schemeClr val="bg1"/>
                </a:solidFill>
              </a:rPr>
              <a:t> სს.</a:t>
            </a:r>
            <a:r>
              <a:rPr lang="en-US" dirty="0">
                <a:solidFill>
                  <a:schemeClr val="bg1"/>
                </a:solidFill>
              </a:rPr>
              <a:t> </a:t>
            </a:r>
            <a:r>
              <a:rPr lang="ka-GE"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935851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4019" y="1146412"/>
            <a:ext cx="1807980" cy="5517400"/>
          </a:xfrm>
        </p:spPr>
        <p:txBody>
          <a:bodyPr/>
          <a:lstStyle/>
          <a:p>
            <a:r>
              <a:rPr lang="ka-GE" sz="1800" dirty="0">
                <a:solidFill>
                  <a:schemeClr val="bg1"/>
                </a:solidFill>
              </a:rPr>
              <a:t>3. წმ. ნინო და წმ. ქეთევანი საეკლესიო მუზეუმის </a:t>
            </a:r>
            <a:br>
              <a:rPr lang="ka-GE" sz="1800" dirty="0">
                <a:solidFill>
                  <a:schemeClr val="bg1"/>
                </a:solidFill>
              </a:rPr>
            </a:br>
            <a:r>
              <a:rPr lang="ka-GE" sz="1800" dirty="0">
                <a:solidFill>
                  <a:schemeClr val="bg1"/>
                </a:solidFill>
              </a:rPr>
              <a:t>ხატზე (ხელოვნების მუზეუმი). </a:t>
            </a:r>
            <a:br>
              <a:rPr lang="ka-GE" sz="1800" dirty="0">
                <a:solidFill>
                  <a:schemeClr val="bg1"/>
                </a:solidFill>
              </a:rPr>
            </a:br>
            <a:r>
              <a:rPr lang="ka-GE" sz="1800" dirty="0">
                <a:solidFill>
                  <a:schemeClr val="bg1"/>
                </a:solidFill>
              </a:rPr>
              <a:t>1792 წ.</a:t>
            </a:r>
            <a:br>
              <a:rPr lang="ka-GE" sz="1800" dirty="0">
                <a:solidFill>
                  <a:schemeClr val="accent3">
                    <a:lumMod val="75000"/>
                  </a:schemeClr>
                </a:solidFill>
              </a:rPr>
            </a:br>
            <a:br>
              <a:rPr lang="ka-GE" sz="1800" dirty="0">
                <a:solidFill>
                  <a:schemeClr val="accent3">
                    <a:lumMod val="75000"/>
                  </a:schemeClr>
                </a:solidFill>
              </a:rPr>
            </a:br>
            <a:br>
              <a:rPr lang="ka-GE" sz="1800" dirty="0">
                <a:solidFill>
                  <a:schemeClr val="accent3">
                    <a:lumMod val="75000"/>
                  </a:schemeClr>
                </a:solidFill>
              </a:rPr>
            </a:br>
            <a:r>
              <a:rPr lang="ka-GE" sz="1800" dirty="0">
                <a:solidFill>
                  <a:schemeClr val="accent3">
                    <a:lumMod val="75000"/>
                  </a:schemeClr>
                </a:solidFill>
              </a:rPr>
              <a:t>4. ქართველ წმინდანთა გამოსახულებები 1733 წ-ის ხელნაწერ ლიტურგიულ კრებულში</a:t>
            </a:r>
            <a:br>
              <a:rPr lang="ka-GE" sz="1800" dirty="0">
                <a:solidFill>
                  <a:schemeClr val="accent3">
                    <a:lumMod val="75000"/>
                  </a:schemeClr>
                </a:solidFill>
              </a:rPr>
            </a:br>
            <a:r>
              <a:rPr lang="ka-GE" sz="1800" dirty="0">
                <a:solidFill>
                  <a:schemeClr val="accent3">
                    <a:lumMod val="75000"/>
                  </a:schemeClr>
                </a:solidFill>
              </a:rPr>
              <a:t>(ხელნაწერთა</a:t>
            </a:r>
            <a:br>
              <a:rPr lang="ka-GE" sz="1800" dirty="0">
                <a:solidFill>
                  <a:schemeClr val="accent3">
                    <a:lumMod val="75000"/>
                  </a:schemeClr>
                </a:solidFill>
              </a:rPr>
            </a:br>
            <a:r>
              <a:rPr lang="ka-GE" sz="1800" dirty="0">
                <a:solidFill>
                  <a:schemeClr val="accent3">
                    <a:lumMod val="75000"/>
                  </a:schemeClr>
                </a:solidFill>
              </a:rPr>
              <a:t>ცენტრი)</a:t>
            </a:r>
            <a:br>
              <a:rPr lang="ka-GE" sz="1800" dirty="0">
                <a:solidFill>
                  <a:schemeClr val="accent3">
                    <a:lumMod val="75000"/>
                  </a:schemeClr>
                </a:solidFill>
              </a:rPr>
            </a:br>
            <a:br>
              <a:rPr lang="en-US" sz="1800" dirty="0"/>
            </a:br>
            <a:endParaRPr lang="en-US" sz="18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95176"/>
            <a:ext cx="3573507" cy="267496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43952" y="109181"/>
            <a:ext cx="3961259" cy="662482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3409" y="109181"/>
            <a:ext cx="2482412" cy="3145838"/>
          </a:xfrm>
          <a:prstGeom prst="rect">
            <a:avLst/>
          </a:prstGeom>
        </p:spPr>
      </p:pic>
      <p:sp>
        <p:nvSpPr>
          <p:cNvPr id="11" name="TextBox 10"/>
          <p:cNvSpPr txBox="1"/>
          <p:nvPr/>
        </p:nvSpPr>
        <p:spPr>
          <a:xfrm>
            <a:off x="191070" y="3534770"/>
            <a:ext cx="3777020" cy="923330"/>
          </a:xfrm>
          <a:prstGeom prst="rect">
            <a:avLst/>
          </a:prstGeom>
          <a:noFill/>
        </p:spPr>
        <p:txBody>
          <a:bodyPr wrap="square" rtlCol="0">
            <a:spAutoFit/>
          </a:bodyPr>
          <a:lstStyle/>
          <a:p>
            <a:pPr marL="342900" indent="-342900">
              <a:buAutoNum type="arabicPeriod"/>
            </a:pPr>
            <a:r>
              <a:rPr lang="ka-GE" dirty="0">
                <a:solidFill>
                  <a:schemeClr val="bg1"/>
                </a:solidFill>
              </a:rPr>
              <a:t>წმ. ნინოს გამოსახულება გერგეტის ტაძრის კანკელზე</a:t>
            </a:r>
            <a:r>
              <a:rPr lang="en-US" dirty="0">
                <a:solidFill>
                  <a:schemeClr val="bg1"/>
                </a:solidFill>
              </a:rPr>
              <a:t>. </a:t>
            </a:r>
          </a:p>
          <a:p>
            <a:r>
              <a:rPr lang="ka-GE" dirty="0">
                <a:solidFill>
                  <a:schemeClr val="bg1"/>
                </a:solidFill>
              </a:rPr>
              <a:t>     </a:t>
            </a:r>
            <a:r>
              <a:rPr lang="en-US" dirty="0">
                <a:solidFill>
                  <a:schemeClr val="bg1"/>
                </a:solidFill>
              </a:rPr>
              <a:t>XIV-XV </a:t>
            </a:r>
            <a:r>
              <a:rPr lang="ka-GE" dirty="0">
                <a:solidFill>
                  <a:schemeClr val="bg1"/>
                </a:solidFill>
              </a:rPr>
              <a:t>სს. </a:t>
            </a:r>
            <a:endParaRPr lang="en-US" dirty="0">
              <a:solidFill>
                <a:schemeClr val="bg1"/>
              </a:solidFill>
            </a:endParaRPr>
          </a:p>
        </p:txBody>
      </p:sp>
      <p:sp>
        <p:nvSpPr>
          <p:cNvPr id="12" name="TextBox 11"/>
          <p:cNvSpPr txBox="1"/>
          <p:nvPr/>
        </p:nvSpPr>
        <p:spPr>
          <a:xfrm>
            <a:off x="191070" y="4694830"/>
            <a:ext cx="3930553" cy="923330"/>
          </a:xfrm>
          <a:prstGeom prst="rect">
            <a:avLst/>
          </a:prstGeom>
          <a:noFill/>
        </p:spPr>
        <p:txBody>
          <a:bodyPr wrap="square" rtlCol="0">
            <a:spAutoFit/>
          </a:bodyPr>
          <a:lstStyle/>
          <a:p>
            <a:r>
              <a:rPr lang="ka-GE" dirty="0">
                <a:solidFill>
                  <a:schemeClr val="bg1"/>
                </a:solidFill>
              </a:rPr>
              <a:t>2. წმ. ნინოს ფერწერული ხატი</a:t>
            </a:r>
          </a:p>
          <a:p>
            <a:r>
              <a:rPr lang="ka-GE" dirty="0">
                <a:solidFill>
                  <a:schemeClr val="bg1"/>
                </a:solidFill>
              </a:rPr>
              <a:t>შიომღვიმიდან (ხელოვნების მუზეუმი). </a:t>
            </a:r>
            <a:r>
              <a:rPr lang="en-US" dirty="0">
                <a:solidFill>
                  <a:schemeClr val="bg1"/>
                </a:solidFill>
              </a:rPr>
              <a:t>XVII-XVIII </a:t>
            </a:r>
            <a:endParaRPr lang="ka-GE" dirty="0">
              <a:solidFill>
                <a:schemeClr val="bg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409" y="3398294"/>
            <a:ext cx="2482412" cy="3265518"/>
          </a:xfrm>
          <a:prstGeom prst="rect">
            <a:avLst/>
          </a:prstGeom>
        </p:spPr>
      </p:pic>
    </p:spTree>
    <p:extLst>
      <p:ext uri="{BB962C8B-B14F-4D97-AF65-F5344CB8AC3E}">
        <p14:creationId xmlns:p14="http://schemas.microsoft.com/office/powerpoint/2010/main" val="3667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295400"/>
          </a:xfrm>
        </p:spPr>
        <p:txBody>
          <a:bodyPr>
            <a:normAutofit fontScale="90000"/>
          </a:bodyPr>
          <a:lstStyle/>
          <a:p>
            <a:pPr algn="ctr"/>
            <a:r>
              <a:rPr lang="ka-GE" sz="2700" dirty="0">
                <a:solidFill>
                  <a:schemeClr val="accent3">
                    <a:lumMod val="75000"/>
                  </a:schemeClr>
                </a:solidFill>
              </a:rPr>
              <a:t>წმ. დავითის “ცხორების “ სცენები უდაბნოს მთავარი ტაძრის მოხატულობაში</a:t>
            </a:r>
            <a:r>
              <a:rPr lang="ka-GE" dirty="0">
                <a:solidFill>
                  <a:schemeClr val="accent3">
                    <a:lumMod val="75000"/>
                  </a:schemeClr>
                </a:solidFill>
              </a:rPr>
              <a:t>. </a:t>
            </a:r>
            <a:r>
              <a:rPr lang="en-US" sz="2800" dirty="0">
                <a:solidFill>
                  <a:schemeClr val="accent3">
                    <a:lumMod val="75000"/>
                  </a:schemeClr>
                </a:solidFill>
                <a:latin typeface="AcadNusx" pitchFamily="2" charset="0"/>
              </a:rPr>
              <a:t>XI </a:t>
            </a:r>
            <a:r>
              <a:rPr lang="ka-GE" sz="2800" dirty="0">
                <a:solidFill>
                  <a:schemeClr val="accent3">
                    <a:lumMod val="75000"/>
                  </a:schemeClr>
                </a:solidFill>
              </a:rPr>
              <a:t>ს</a:t>
            </a:r>
            <a:r>
              <a:rPr lang="ka-GE" dirty="0">
                <a:solidFill>
                  <a:schemeClr val="accent3">
                    <a:lumMod val="75000"/>
                  </a:schemeClr>
                </a:solidFill>
              </a:rPr>
              <a:t>.</a:t>
            </a:r>
            <a:br>
              <a:rPr lang="ka-GE" dirty="0">
                <a:solidFill>
                  <a:srgbClr val="C00000"/>
                </a:solidFill>
              </a:rPr>
            </a:br>
            <a:br>
              <a:rPr lang="ka-GE" dirty="0">
                <a:solidFill>
                  <a:srgbClr val="C00000"/>
                </a:solidFill>
              </a:rPr>
            </a:br>
            <a:endParaRPr lang="en-US" dirty="0">
              <a:solidFill>
                <a:srgbClr val="C00000"/>
              </a:solidFill>
            </a:endParaRPr>
          </a:p>
        </p:txBody>
      </p:sp>
      <p:pic>
        <p:nvPicPr>
          <p:cNvPr id="4" name="Content Placeholder 3" descr="garejelis cikli-udabno.JPG"/>
          <p:cNvPicPr>
            <a:picLocks noGrp="1" noChangeAspect="1"/>
          </p:cNvPicPr>
          <p:nvPr>
            <p:ph idx="1"/>
          </p:nvPr>
        </p:nvPicPr>
        <p:blipFill>
          <a:blip r:embed="rId2" cstate="print"/>
          <a:stretch>
            <a:fillRect/>
          </a:stretch>
        </p:blipFill>
        <p:spPr>
          <a:xfrm>
            <a:off x="1835458" y="1600200"/>
            <a:ext cx="8153400" cy="4614169"/>
          </a:xfrm>
        </p:spPr>
      </p:pic>
    </p:spTree>
    <p:extLst>
      <p:ext uri="{BB962C8B-B14F-4D97-AF65-F5344CB8AC3E}">
        <p14:creationId xmlns:p14="http://schemas.microsoft.com/office/powerpoint/2010/main" val="302883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AFAD-6870-4A7E-B3A9-25ED1857980C}"/>
              </a:ext>
            </a:extLst>
          </p:cNvPr>
          <p:cNvSpPr>
            <a:spLocks noGrp="1"/>
          </p:cNvSpPr>
          <p:nvPr>
            <p:ph type="title"/>
          </p:nvPr>
        </p:nvSpPr>
        <p:spPr/>
        <p:txBody>
          <a:bodyPr/>
          <a:lstStyle/>
          <a:p>
            <a:pPr algn="ctr"/>
            <a:r>
              <a:rPr lang="ka-GE" sz="2000" dirty="0">
                <a:solidFill>
                  <a:schemeClr val="accent3">
                    <a:lumMod val="75000"/>
                  </a:schemeClr>
                </a:solidFill>
              </a:rPr>
              <a:t>შიომღვიმეს კანკელის ფილები წმ. შიო მღვიმელისა და ევაგრეს შეხვედრის გამოსახულებით. </a:t>
            </a:r>
            <a:r>
              <a:rPr lang="en-US" sz="2000" dirty="0">
                <a:solidFill>
                  <a:schemeClr val="accent3">
                    <a:lumMod val="75000"/>
                  </a:schemeClr>
                </a:solidFill>
              </a:rPr>
              <a:t>XI </a:t>
            </a:r>
            <a:r>
              <a:rPr lang="ka-GE" sz="2000" dirty="0">
                <a:solidFill>
                  <a:schemeClr val="accent3">
                    <a:lumMod val="75000"/>
                  </a:schemeClr>
                </a:solidFill>
              </a:rPr>
              <a:t>ს</a:t>
            </a:r>
            <a:r>
              <a:rPr lang="ka-GE" dirty="0"/>
              <a:t>.</a:t>
            </a:r>
            <a:endParaRPr lang="en-US" dirty="0"/>
          </a:p>
        </p:txBody>
      </p:sp>
      <p:pic>
        <p:nvPicPr>
          <p:cNvPr id="5" name="Content Placeholder 4">
            <a:extLst>
              <a:ext uri="{FF2B5EF4-FFF2-40B4-BE49-F238E27FC236}">
                <a16:creationId xmlns:a16="http://schemas.microsoft.com/office/drawing/2014/main" id="{8AE1A1F2-C960-49F6-A65A-CF06112D7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313" y="2127036"/>
            <a:ext cx="8947150" cy="4046965"/>
          </a:xfrm>
        </p:spPr>
      </p:pic>
    </p:spTree>
    <p:extLst>
      <p:ext uri="{BB962C8B-B14F-4D97-AF65-F5344CB8AC3E}">
        <p14:creationId xmlns:p14="http://schemas.microsoft.com/office/powerpoint/2010/main" val="219590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66" y="54591"/>
            <a:ext cx="7704159" cy="1569493"/>
          </a:xfrm>
        </p:spPr>
        <p:txBody>
          <a:bodyPr/>
          <a:lstStyle/>
          <a:p>
            <a:pPr algn="ctr"/>
            <a:r>
              <a:rPr lang="ka-GE" sz="1800" b="1" dirty="0">
                <a:solidFill>
                  <a:schemeClr val="accent3">
                    <a:lumMod val="75000"/>
                  </a:schemeClr>
                </a:solidFill>
              </a:rPr>
              <a:t>დავით</a:t>
            </a:r>
            <a:r>
              <a:rPr lang="ka-GE" sz="1800" b="1" dirty="0">
                <a:solidFill>
                  <a:schemeClr val="bg1"/>
                </a:solidFill>
              </a:rPr>
              <a:t> </a:t>
            </a:r>
            <a:r>
              <a:rPr lang="ka-GE" sz="1800" b="1" dirty="0">
                <a:solidFill>
                  <a:schemeClr val="accent3">
                    <a:lumMod val="75000"/>
                  </a:schemeClr>
                </a:solidFill>
              </a:rPr>
              <a:t>აღმაშენებლის</a:t>
            </a:r>
            <a:r>
              <a:rPr lang="ka-GE" sz="1800" b="1" dirty="0">
                <a:solidFill>
                  <a:schemeClr val="bg1"/>
                </a:solidFill>
              </a:rPr>
              <a:t> </a:t>
            </a:r>
            <a:r>
              <a:rPr lang="ka-GE" sz="1800" b="1" dirty="0">
                <a:solidFill>
                  <a:schemeClr val="accent3">
                    <a:lumMod val="75000"/>
                  </a:schemeClr>
                </a:solidFill>
              </a:rPr>
              <a:t>გამოსახულებები  </a:t>
            </a:r>
            <a:br>
              <a:rPr lang="ka-GE" sz="1800" b="1" dirty="0">
                <a:solidFill>
                  <a:schemeClr val="accent3">
                    <a:lumMod val="75000"/>
                  </a:schemeClr>
                </a:solidFill>
              </a:rPr>
            </a:br>
            <a:r>
              <a:rPr lang="ka-GE" sz="1600" dirty="0">
                <a:solidFill>
                  <a:schemeClr val="bg1"/>
                </a:solidFill>
              </a:rPr>
              <a:t>საბინინის კრებულში</a:t>
            </a:r>
            <a:r>
              <a:rPr lang="en-US" sz="1600" dirty="0">
                <a:solidFill>
                  <a:schemeClr val="bg1"/>
                </a:solidFill>
              </a:rPr>
              <a:t> (1882</a:t>
            </a:r>
            <a:r>
              <a:rPr lang="ka-GE" sz="1600" dirty="0">
                <a:solidFill>
                  <a:schemeClr val="bg1"/>
                </a:solidFill>
              </a:rPr>
              <a:t> ს.)</a:t>
            </a:r>
            <a:r>
              <a:rPr lang="en-US" sz="1600" dirty="0">
                <a:solidFill>
                  <a:schemeClr val="bg1"/>
                </a:solidFill>
              </a:rPr>
              <a:t> </a:t>
            </a:r>
            <a:r>
              <a:rPr lang="ka-GE" sz="1600" dirty="0">
                <a:solidFill>
                  <a:schemeClr val="bg1"/>
                </a:solidFill>
              </a:rPr>
              <a:t>, </a:t>
            </a:r>
            <a:br>
              <a:rPr lang="ka-GE" sz="1600" dirty="0">
                <a:solidFill>
                  <a:schemeClr val="bg1"/>
                </a:solidFill>
              </a:rPr>
            </a:br>
            <a:r>
              <a:rPr lang="ka-GE" sz="1600" dirty="0">
                <a:solidFill>
                  <a:schemeClr val="bg1"/>
                </a:solidFill>
              </a:rPr>
              <a:t>გელათის მთავარი ტაძრის მოხატულობაში </a:t>
            </a:r>
            <a:r>
              <a:rPr lang="en-US" sz="1600" dirty="0">
                <a:solidFill>
                  <a:schemeClr val="bg1"/>
                </a:solidFill>
              </a:rPr>
              <a:t>(XVI </a:t>
            </a:r>
            <a:r>
              <a:rPr lang="ka-GE" sz="1600" dirty="0">
                <a:solidFill>
                  <a:schemeClr val="bg1"/>
                </a:solidFill>
              </a:rPr>
              <a:t>ს.</a:t>
            </a:r>
            <a:r>
              <a:rPr lang="en-US" sz="1600" dirty="0">
                <a:solidFill>
                  <a:schemeClr val="bg1"/>
                </a:solidFill>
              </a:rPr>
              <a:t>)</a:t>
            </a:r>
            <a:r>
              <a:rPr lang="ka-GE" sz="1600" dirty="0">
                <a:solidFill>
                  <a:schemeClr val="bg1"/>
                </a:solidFill>
              </a:rPr>
              <a:t> და </a:t>
            </a:r>
            <a:br>
              <a:rPr lang="ka-GE" sz="1600" dirty="0">
                <a:solidFill>
                  <a:schemeClr val="bg1"/>
                </a:solidFill>
              </a:rPr>
            </a:br>
            <a:r>
              <a:rPr lang="ka-GE" sz="1600" dirty="0">
                <a:solidFill>
                  <a:schemeClr val="bg1"/>
                </a:solidFill>
              </a:rPr>
              <a:t>წმ. გიორგის ხატზე სინას მთის წმ. ეკატერინეს მონასტერში</a:t>
            </a:r>
            <a:r>
              <a:rPr lang="en-US" sz="1600" dirty="0">
                <a:solidFill>
                  <a:schemeClr val="bg1"/>
                </a:solidFill>
              </a:rPr>
              <a:t> (XII </a:t>
            </a:r>
            <a:r>
              <a:rPr lang="ka-GE" sz="1600" dirty="0">
                <a:solidFill>
                  <a:schemeClr val="bg1"/>
                </a:solidFill>
              </a:rPr>
              <a:t>ს)</a:t>
            </a:r>
            <a:endParaRPr lang="en-US" sz="1600"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420" y="1624084"/>
            <a:ext cx="3093677" cy="472212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113" y="1671851"/>
            <a:ext cx="3179177" cy="4626592"/>
          </a:xfrm>
          <a:prstGeom prst="rect">
            <a:avLst/>
          </a:prstGeom>
        </p:spPr>
      </p:pic>
      <p:pic>
        <p:nvPicPr>
          <p:cNvPr id="7" name="Picture 5" descr="C:\Users\User\Desktop\Picture1.png"/>
          <p:cNvPicPr>
            <a:picLocks noChangeAspect="1" noChangeArrowheads="1"/>
          </p:cNvPicPr>
          <p:nvPr/>
        </p:nvPicPr>
        <p:blipFill rotWithShape="1">
          <a:blip r:embed="rId4">
            <a:extLst>
              <a:ext uri="{28A0092B-C50C-407E-A947-70E740481C1C}">
                <a14:useLocalDpi xmlns:a14="http://schemas.microsoft.com/office/drawing/2010/main" val="0"/>
              </a:ext>
            </a:extLst>
          </a:blip>
          <a:srcRect l="2371" t="2879" r="1954" b="2516"/>
          <a:stretch/>
        </p:blipFill>
        <p:spPr bwMode="auto">
          <a:xfrm>
            <a:off x="6964522" y="372862"/>
            <a:ext cx="4927227" cy="611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90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979" y="191070"/>
            <a:ext cx="10044751" cy="2229818"/>
          </a:xfrm>
        </p:spPr>
        <p:txBody>
          <a:bodyPr>
            <a:noAutofit/>
          </a:bodyPr>
          <a:lstStyle/>
          <a:p>
            <a:pPr algn="ctr"/>
            <a:r>
              <a:rPr lang="en-US" sz="2000" b="1" dirty="0">
                <a:solidFill>
                  <a:schemeClr val="accent3">
                    <a:lumMod val="75000"/>
                  </a:schemeClr>
                </a:solidFill>
                <a:latin typeface="+mn-lt"/>
              </a:rPr>
              <a:t>XIV </a:t>
            </a:r>
            <a:r>
              <a:rPr lang="ka-GE" sz="2000" b="1" dirty="0">
                <a:solidFill>
                  <a:schemeClr val="accent3">
                    <a:lumMod val="75000"/>
                  </a:schemeClr>
                </a:solidFill>
                <a:latin typeface="+mn-lt"/>
              </a:rPr>
              <a:t>ს-ის მრავალკარედი ხატი </a:t>
            </a:r>
            <a:br>
              <a:rPr lang="ka-GE" sz="2000" b="1" dirty="0">
                <a:solidFill>
                  <a:schemeClr val="accent3">
                    <a:lumMod val="75000"/>
                  </a:schemeClr>
                </a:solidFill>
                <a:latin typeface="+mn-lt"/>
              </a:rPr>
            </a:br>
            <a:r>
              <a:rPr lang="ka-GE" sz="2000" dirty="0">
                <a:solidFill>
                  <a:schemeClr val="bg1"/>
                </a:solidFill>
                <a:latin typeface="+mn-lt"/>
              </a:rPr>
              <a:t>ქართული წარწერებითა და  ქართველ წმინდანთა გამოსახულებებით</a:t>
            </a:r>
            <a:r>
              <a:rPr lang="en-US" sz="2000" dirty="0">
                <a:solidFill>
                  <a:schemeClr val="bg1"/>
                </a:solidFill>
                <a:latin typeface="+mn-lt"/>
              </a:rPr>
              <a:t> </a:t>
            </a:r>
            <a:br>
              <a:rPr lang="ka-GE" sz="2000" dirty="0">
                <a:solidFill>
                  <a:schemeClr val="bg1"/>
                </a:solidFill>
                <a:latin typeface="+mn-lt"/>
              </a:rPr>
            </a:br>
            <a:r>
              <a:rPr lang="ka-GE" sz="2000" dirty="0">
                <a:solidFill>
                  <a:schemeClr val="bg1"/>
                </a:solidFill>
                <a:latin typeface="+mn-lt"/>
              </a:rPr>
              <a:t>სინას მთის წმ. ეკატერინეს მონასტერში</a:t>
            </a:r>
            <a:br>
              <a:rPr lang="ka-GE" sz="2000" dirty="0">
                <a:solidFill>
                  <a:schemeClr val="bg1"/>
                </a:solidFill>
                <a:latin typeface="+mn-lt"/>
              </a:rPr>
            </a:br>
            <a:r>
              <a:rPr lang="en-US" sz="2000" dirty="0">
                <a:solidFill>
                  <a:schemeClr val="bg1"/>
                </a:solidFill>
                <a:latin typeface="+mn-lt"/>
              </a:rPr>
              <a:t>(</a:t>
            </a:r>
            <a:r>
              <a:rPr lang="ka-GE" sz="2000" dirty="0">
                <a:solidFill>
                  <a:schemeClr val="bg1"/>
                </a:solidFill>
                <a:latin typeface="+mn-lt"/>
              </a:rPr>
              <a:t>დღევანდელი წყობით)</a:t>
            </a:r>
            <a:br>
              <a:rPr lang="ka-GE" sz="2400" dirty="0"/>
            </a:b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979" y="1769563"/>
            <a:ext cx="10604311" cy="4071677"/>
          </a:xfrm>
        </p:spPr>
      </p:pic>
    </p:spTree>
    <p:extLst>
      <p:ext uri="{BB962C8B-B14F-4D97-AF65-F5344CB8AC3E}">
        <p14:creationId xmlns:p14="http://schemas.microsoft.com/office/powerpoint/2010/main" val="23177012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297</TotalTime>
  <Words>665</Words>
  <Application>Microsoft Office PowerPoint</Application>
  <PresentationFormat>Widescreen</PresentationFormat>
  <Paragraphs>41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AcadNusx</vt:lpstr>
      <vt:lpstr>Arial</vt:lpstr>
      <vt:lpstr>Century Gothic</vt:lpstr>
      <vt:lpstr>Sylfaen</vt:lpstr>
      <vt:lpstr>Wingdings 3</vt:lpstr>
      <vt:lpstr>Ion</vt:lpstr>
      <vt:lpstr>ეროვნულ წმინდანთა იკონოგრაფია ქართულ ხელოვნებაში</vt:lpstr>
      <vt:lpstr> ლითოგრაფიული ხატები მიხეილ-გობრონ საბინინის წიგნიდან  „საქართველოს სამოთხე“ (1882 წ.)  </vt:lpstr>
      <vt:lpstr>საბინინი. „საქართველოს სამოთხე“. 1882 წ. </vt:lpstr>
      <vt:lpstr>წმ. ნინოს გამოსახულებები X, XII-XIII და XIX სს-ში </vt:lpstr>
      <vt:lpstr>3. წმ. ნინო და წმ. ქეთევანი საეკლესიო მუზეუმის  ხატზე (ხელოვნების მუზეუმი).  1792 წ.   4. ქართველ წმინდანთა გამოსახულებები 1733 წ-ის ხელნაწერ ლიტურგიულ კრებულში (ხელნაწერთა ცენტრი)  </vt:lpstr>
      <vt:lpstr>წმ. დავითის “ცხორების “ სცენები უდაბნოს მთავარი ტაძრის მოხატულობაში. XI ს.  </vt:lpstr>
      <vt:lpstr>შიომღვიმეს კანკელის ფილები წმ. შიო მღვიმელისა და ევაგრეს შეხვედრის გამოსახულებით. XI ს.</vt:lpstr>
      <vt:lpstr>დავით აღმაშენებლის გამოსახულებები   საბინინის კრებულში (1882 ს.) ,  გელათის მთავარი ტაძრის მოხატულობაში (XVI ს.) და  წმ. გიორგის ხატზე სინას მთის წმ. ეკატერინეს მონასტერში (XII ს)</vt:lpstr>
      <vt:lpstr>XIV ს-ის მრავალკარედი ხატი  ქართული წარწერებითა და  ქართველ წმინდანთა გამოსახულებებით  სინას მთის წმ. ეკატერინეს მონასტერში (დღევანდელი წყობით) </vt:lpstr>
      <vt:lpstr>მრავალკარედი ხატი ქართველ წმინდანთა გამოსახულებებით  სინას მთის  წმ. ეკატერინეს მონასტერში (თავდაპირველი წყობით) </vt:lpstr>
      <vt:lpstr>მრავალკარედი ხატის მარცხენა ფრთა  წმ. მიქაელ მთავარანგელოზი, წმ. იოანე ღვთისმეტყველი, წმ. პეტრე  (ზემოთ)  წმ. ბასილი დიდი, წმ. იოანე ოქროპირი, წმ. გრიგოლ ღვთისმეტყველი  (შუაში)  წმ. თევდორე ტირონი, წმ. გიორგი, წმ. თევდორე სტრატილატი  (ქვემოთ)     </vt:lpstr>
      <vt:lpstr>მრავალკარედი ხატის ცენტრალური ფრთა  მაცხოვარი, ღვთისმშობელი, იოანე ნათლისმცემელი (ზემოთ)  წმ. კოზმან, წმ. პანტელეიმონ, წმ დამიანე  (შუაში)  წმ. იოანე, წმ. ექვთიმე, წმ. გიორგი “მნათობნი ქართველთანი“ (ქვემოთ) </vt:lpstr>
      <vt:lpstr>მრავალკარედი ხატის მარჯვენა ფრთა  გაბრიელ მთავარანგელოზი, წმ. პეტრე, წმ. პავლე (ზემოთ)  წმ. ანტონი, წმ. საბა, წმ. მაქსიმე  (შუაში)  წმ. პეტრე, წმ. ილარიონ - მნათობნი ქართველთანი) წმ. შიო მღვიმელი  (ქვემოთ)</vt:lpstr>
      <vt:lpstr>მარჯვენა კიდურა ფრთის გადარჩენილი და დაღუპული ფრაგმენტები  წმ. ანდრია, წმ. ფილიპე, წმ. ალეკსი კაწი ღვთისა (ზემოთ)  წმ. მაქსიმე, წმ. იოანე კლემაქსი, წმ. იოანე კალიბიტი  (შუაში)  წმ. დავით გარეჯელი, წმ. დ - ი ქართველი,  წმ. კოსტანტინე  ნი (ქვემოთ)    </vt:lpstr>
      <vt:lpstr>წმ. პეტრეს გამოსახულებები სინას მთაზე დაცულ ხატზე,  (XIV ს.) , ათონურ ხელნაწერში (XV ს.), იერუსალიმის ჯვრის ტაძრის კედლის მხატვრობაში (XVII ს.) და 1733 წ-ის გარეჯულ ხელნაწერში</vt:lpstr>
      <vt:lpstr>წმ. ილარიონ ქართველის გამოსახულება უბისის ტაძრის სამხრეთ შესასვლელის ტიმპანში. XIV ს-ის პირველი მეოთხედი</vt:lpstr>
      <vt:lpstr>წმ. ექვთიმე, წმ. გიორგი მთაწმინდელების და წმ. შიო მღვიმელის გამოსახულებები ახტალის მხატვრობაში. XIII ს. სამი დიდი ქართველი ათონელი მამის ბერძნული ხატი ივირონში. XVI ს.</vt:lpstr>
      <vt:lpstr>PowerPoint Presentation</vt:lpstr>
      <vt:lpstr>წმ. დავით გარეჯელისა და წმ. ქეთევანის ჰაგიოგრაფული ხატები დოდოს რქიდან და ყარ აბულახიდან.  XVIII-XIX სს.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ეროვნულ წმინდანთა იკონოგრაფია ქართულ ხელოვნებაში</dc:title>
  <dc:creator>Lite</dc:creator>
  <cp:lastModifiedBy>Manana Sanadze</cp:lastModifiedBy>
  <cp:revision>25</cp:revision>
  <dcterms:created xsi:type="dcterms:W3CDTF">2022-03-22T20:39:22Z</dcterms:created>
  <dcterms:modified xsi:type="dcterms:W3CDTF">2022-03-25T09:56:31Z</dcterms:modified>
</cp:coreProperties>
</file>