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350352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24975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371534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2174625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263029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253306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193776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1969682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170994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209683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405029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356324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323641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22232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19160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95473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3BC348-9D20-41B8-8825-101B857A189B}" type="datetimeFigureOut">
              <a:rPr lang="ru-RU" smtClean="0"/>
              <a:pPr/>
              <a:t>11.04.2022</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116836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23BC348-9D20-41B8-8825-101B857A189B}" type="datetimeFigureOut">
              <a:rPr lang="ru-RU" smtClean="0"/>
              <a:pPr/>
              <a:t>11.04.2022</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B64C6FD-D372-431F-BD05-180AFEE6CB71}" type="slidenum">
              <a:rPr lang="ru-RU" smtClean="0"/>
              <a:pPr/>
              <a:t>‹#›</a:t>
            </a:fld>
            <a:endParaRPr lang="ru-RU"/>
          </a:p>
        </p:txBody>
      </p:sp>
    </p:spTree>
    <p:extLst>
      <p:ext uri="{BB962C8B-B14F-4D97-AF65-F5344CB8AC3E}">
        <p14:creationId xmlns:p14="http://schemas.microsoft.com/office/powerpoint/2010/main" xmlns="" val="3043632672"/>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8B2EA79-566B-4DF3-ABA0-7071DBF384AB}"/>
              </a:ext>
            </a:extLst>
          </p:cNvPr>
          <p:cNvSpPr>
            <a:spLocks noGrp="1"/>
          </p:cNvSpPr>
          <p:nvPr>
            <p:ph type="ctrTitle"/>
          </p:nvPr>
        </p:nvSpPr>
        <p:spPr>
          <a:xfrm>
            <a:off x="727967" y="221942"/>
            <a:ext cx="11026068" cy="6409677"/>
          </a:xfrm>
        </p:spPr>
        <p:txBody>
          <a:bodyPr>
            <a:noAutofit/>
          </a:bodyPr>
          <a:lstStyle/>
          <a:p>
            <a:r>
              <a:rPr lang="ka-GE" sz="3200" b="1" dirty="0">
                <a:effectLst/>
                <a:latin typeface="Sylfaen" panose="010A0502050306030303" pitchFamily="18" charset="0"/>
                <a:ea typeface="Calibri" panose="020F0502020204030204" pitchFamily="34" charset="0"/>
                <a:cs typeface="Times New Roman" panose="02020603050405020304" pitchFamily="18" charset="0"/>
              </a:rPr>
              <a:t/>
            </a:r>
            <a:br>
              <a:rPr lang="ka-GE" sz="3200" b="1" dirty="0">
                <a:effectLst/>
                <a:latin typeface="Sylfaen" panose="010A0502050306030303" pitchFamily="18" charset="0"/>
                <a:ea typeface="Calibri" panose="020F0502020204030204" pitchFamily="34" charset="0"/>
                <a:cs typeface="Times New Roman" panose="02020603050405020304" pitchFamily="18" charset="0"/>
              </a:rPr>
            </a:br>
            <a:r>
              <a:rPr lang="ka-GE" sz="3200" b="1" dirty="0">
                <a:effectLst/>
                <a:latin typeface="Sylfaen" panose="010A0502050306030303" pitchFamily="18" charset="0"/>
                <a:ea typeface="Calibri" panose="020F0502020204030204" pitchFamily="34" charset="0"/>
                <a:cs typeface="Times New Roman" panose="02020603050405020304" pitchFamily="18" charset="0"/>
              </a:rPr>
              <a:t/>
            </a:r>
            <a:br>
              <a:rPr lang="ka-GE" sz="3200" b="1" dirty="0">
                <a:effectLst/>
                <a:latin typeface="Sylfaen" panose="010A0502050306030303" pitchFamily="18" charset="0"/>
                <a:ea typeface="Calibri" panose="020F0502020204030204" pitchFamily="34" charset="0"/>
                <a:cs typeface="Times New Roman" panose="02020603050405020304" pitchFamily="18" charset="0"/>
              </a:rPr>
            </a:br>
            <a:r>
              <a:rPr lang="ka-GE" sz="3200" b="1" dirty="0">
                <a:effectLst/>
                <a:latin typeface="Sylfaen" panose="010A0502050306030303" pitchFamily="18" charset="0"/>
                <a:ea typeface="Calibri" panose="020F0502020204030204" pitchFamily="34" charset="0"/>
                <a:cs typeface="Times New Roman" panose="02020603050405020304" pitchFamily="18" charset="0"/>
              </a:rPr>
              <a:t/>
            </a:r>
            <a:br>
              <a:rPr lang="ka-GE" sz="3200" b="1" dirty="0">
                <a:effectLst/>
                <a:latin typeface="Sylfaen" panose="010A0502050306030303" pitchFamily="18" charset="0"/>
                <a:ea typeface="Calibri" panose="020F0502020204030204" pitchFamily="34" charset="0"/>
                <a:cs typeface="Times New Roman" panose="02020603050405020304" pitchFamily="18" charset="0"/>
              </a:rPr>
            </a:br>
            <a:r>
              <a:rPr lang="ka-GE" sz="3200" b="1" dirty="0">
                <a:effectLst/>
                <a:latin typeface="Sylfaen" panose="010A0502050306030303" pitchFamily="18" charset="0"/>
                <a:ea typeface="Calibri" panose="020F0502020204030204" pitchFamily="34" charset="0"/>
                <a:cs typeface="Times New Roman" panose="02020603050405020304" pitchFamily="18" charset="0"/>
              </a:rPr>
              <a:t/>
            </a:r>
            <a:br>
              <a:rPr lang="ka-GE" sz="3200" b="1" dirty="0">
                <a:effectLst/>
                <a:latin typeface="Sylfaen" panose="010A0502050306030303" pitchFamily="18" charset="0"/>
                <a:ea typeface="Calibri" panose="020F0502020204030204" pitchFamily="34" charset="0"/>
                <a:cs typeface="Times New Roman" panose="02020603050405020304" pitchFamily="18" charset="0"/>
              </a:rPr>
            </a:br>
            <a:r>
              <a:rPr lang="ka-GE" sz="3200" b="1"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უნივერსიტეტი</a:t>
            </a:r>
            <a:r>
              <a:rPr lang="ka-GE" sz="5400" b="1" dirty="0">
                <a:effectLst/>
                <a:latin typeface="Sylfaen" panose="010A0502050306030303" pitchFamily="18" charset="0"/>
                <a:ea typeface="Calibri" panose="020F0502020204030204" pitchFamily="34" charset="0"/>
                <a:cs typeface="Times New Roman" panose="02020603050405020304" pitchFamily="18" charset="0"/>
              </a:rPr>
              <a:t> </a:t>
            </a:r>
            <a:br>
              <a:rPr lang="ka-GE" sz="5400" b="1" dirty="0">
                <a:effectLst/>
                <a:latin typeface="Sylfaen" panose="010A0502050306030303" pitchFamily="18" charset="0"/>
                <a:ea typeface="Calibri" panose="020F0502020204030204" pitchFamily="34" charset="0"/>
                <a:cs typeface="Times New Roman" panose="02020603050405020304" pitchFamily="18" charset="0"/>
              </a:rPr>
            </a:br>
            <a:r>
              <a:rPr lang="ka-GE" sz="2800" b="1" dirty="0">
                <a:effectLst/>
                <a:latin typeface="Sylfaen" panose="010A0502050306030303" pitchFamily="18" charset="0"/>
                <a:ea typeface="Calibri" panose="020F0502020204030204" pitchFamily="34" charset="0"/>
                <a:cs typeface="Times New Roman" panose="02020603050405020304" pitchFamily="18" charset="0"/>
              </a:rPr>
              <a:t>თამაზ ბერაძის სახელობის ქართველოლოგიის ინსტიტუტი</a:t>
            </a:r>
            <a:br>
              <a:rPr lang="ka-GE" sz="2800" b="1" dirty="0">
                <a:effectLst/>
                <a:latin typeface="Sylfaen" panose="010A0502050306030303" pitchFamily="18" charset="0"/>
                <a:ea typeface="Calibri" panose="020F0502020204030204" pitchFamily="34" charset="0"/>
                <a:cs typeface="Times New Roman" panose="02020603050405020304" pitchFamily="18" charset="0"/>
              </a:rPr>
            </a:br>
            <a:r>
              <a:rPr lang="ka-GE" sz="5400" b="1" dirty="0">
                <a:effectLst/>
                <a:latin typeface="Sylfaen" panose="010A0502050306030303" pitchFamily="18" charset="0"/>
                <a:ea typeface="Calibri" panose="020F0502020204030204" pitchFamily="34" charset="0"/>
                <a:cs typeface="Times New Roman" panose="02020603050405020304" pitchFamily="18" charset="0"/>
              </a:rPr>
              <a:t/>
            </a:r>
            <a:br>
              <a:rPr lang="ka-GE" sz="5400" b="1" dirty="0">
                <a:effectLst/>
                <a:latin typeface="Sylfaen" panose="010A0502050306030303" pitchFamily="18" charset="0"/>
                <a:ea typeface="Calibri" panose="020F0502020204030204" pitchFamily="34" charset="0"/>
                <a:cs typeface="Times New Roman" panose="02020603050405020304" pitchFamily="18" charset="0"/>
              </a:rPr>
            </a:br>
            <a:r>
              <a:rPr lang="ka-GE" sz="4800" b="1"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ადმინისტრაციულ-ტერიტორიული დაყოფა XIX-XX საუკუნეებში</a:t>
            </a:r>
            <a:r>
              <a:rPr lang="en-US" sz="5400" b="1" dirty="0">
                <a:effectLst/>
                <a:latin typeface="Sylfaen" panose="010A0502050306030303" pitchFamily="18" charset="0"/>
                <a:ea typeface="Calibri" panose="020F0502020204030204" pitchFamily="34" charset="0"/>
                <a:cs typeface="Times New Roman" panose="02020603050405020304" pitchFamily="18" charset="0"/>
              </a:rPr>
              <a:t/>
            </a:r>
            <a:br>
              <a:rPr lang="en-US" sz="5400" b="1" dirty="0">
                <a:effectLst/>
                <a:latin typeface="Sylfaen" panose="010A0502050306030303" pitchFamily="18" charset="0"/>
                <a:ea typeface="Calibri" panose="020F0502020204030204" pitchFamily="34" charset="0"/>
                <a:cs typeface="Times New Roman" panose="02020603050405020304" pitchFamily="18" charset="0"/>
              </a:rPr>
            </a:br>
            <a:r>
              <a:rPr lang="ru-RU" sz="5400" dirty="0">
                <a:effectLst/>
                <a:latin typeface="Calibri" panose="020F0502020204030204" pitchFamily="34" charset="0"/>
                <a:ea typeface="Calibri" panose="020F0502020204030204" pitchFamily="34" charset="0"/>
                <a:cs typeface="Times New Roman" panose="02020603050405020304" pitchFamily="18" charset="0"/>
              </a:rPr>
              <a:t/>
            </a:r>
            <a:br>
              <a:rPr lang="ru-RU" sz="5400" dirty="0">
                <a:effectLst/>
                <a:latin typeface="Calibri" panose="020F0502020204030204" pitchFamily="34" charset="0"/>
                <a:ea typeface="Calibri" panose="020F0502020204030204" pitchFamily="34" charset="0"/>
                <a:cs typeface="Times New Roman" panose="02020603050405020304" pitchFamily="18" charset="0"/>
              </a:rPr>
            </a:br>
            <a:r>
              <a:rPr lang="ka-GE" sz="5400" dirty="0">
                <a:effectLst/>
                <a:latin typeface="Calibri" panose="020F0502020204030204" pitchFamily="34" charset="0"/>
                <a:ea typeface="Calibri" panose="020F0502020204030204" pitchFamily="34" charset="0"/>
                <a:cs typeface="Times New Roman" panose="02020603050405020304" pitchFamily="18" charset="0"/>
              </a:rPr>
              <a:t>                                          </a:t>
            </a:r>
            <a:r>
              <a:rPr lang="ka-GE" sz="4000" dirty="0">
                <a:effectLst/>
                <a:latin typeface="Calibri" panose="020F0502020204030204" pitchFamily="34" charset="0"/>
                <a:ea typeface="Calibri" panose="020F0502020204030204" pitchFamily="34" charset="0"/>
                <a:cs typeface="Times New Roman" panose="02020603050405020304" pitchFamily="18" charset="0"/>
              </a:rPr>
              <a:t>ბეჟან ხორავა</a:t>
            </a:r>
            <a:endParaRPr lang="ru-RU" sz="4000" dirty="0"/>
          </a:p>
        </p:txBody>
      </p:sp>
      <p:pic>
        <p:nvPicPr>
          <p:cNvPr id="5" name="Рисунок 4">
            <a:extLst>
              <a:ext uri="{FF2B5EF4-FFF2-40B4-BE49-F238E27FC236}">
                <a16:creationId xmlns:a16="http://schemas.microsoft.com/office/drawing/2014/main" xmlns="" id="{46486917-D312-4CEC-953C-9E96D96E20B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5138" y="140446"/>
            <a:ext cx="3140520" cy="1758174"/>
          </a:xfrm>
          <a:prstGeom prst="rect">
            <a:avLst/>
          </a:prstGeom>
        </p:spPr>
      </p:pic>
    </p:spTree>
    <p:extLst>
      <p:ext uri="{BB962C8B-B14F-4D97-AF65-F5344CB8AC3E}">
        <p14:creationId xmlns:p14="http://schemas.microsoft.com/office/powerpoint/2010/main" xmlns="" val="2654751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D9F129-789E-48D9-B94C-F691E2FA9CAD}"/>
              </a:ext>
            </a:extLst>
          </p:cNvPr>
          <p:cNvSpPr>
            <a:spLocks noGrp="1"/>
          </p:cNvSpPr>
          <p:nvPr>
            <p:ph type="title"/>
          </p:nvPr>
        </p:nvSpPr>
        <p:spPr>
          <a:xfrm>
            <a:off x="838199" y="365125"/>
            <a:ext cx="10924713" cy="6168840"/>
          </a:xfrm>
        </p:spPr>
        <p:txBody>
          <a:bodyPr>
            <a:normAutofit/>
          </a:bodyPr>
          <a:lstStyle/>
          <a:p>
            <a:pPr indent="449580">
              <a:lnSpc>
                <a:spcPct val="150000"/>
              </a:lnSpc>
              <a:spcAft>
                <a:spcPts val="1000"/>
              </a:spcAft>
            </a:pPr>
            <a:r>
              <a:rPr lang="ka-GE" sz="2000" dirty="0">
                <a:effectLst/>
                <a:latin typeface="Sylfaen" panose="010A0502050306030303" pitchFamily="18" charset="0"/>
                <a:ea typeface="Calibri" panose="020F0502020204030204" pitchFamily="34" charset="0"/>
                <a:cs typeface="Times New Roman" panose="02020603050405020304" pitchFamily="18" charset="0"/>
              </a:rPr>
              <a:t>საბჭოთა ხელისუფლების ერთ-ერთი მთავარი საზრუნავი, მთელი სსრ კავშირის მასშტაბით დასახლებული პუნქტების სახელწოდებების შეცვლა იყო. გეოგრაფიული სახელოდებები იცვლებოდა იდეოლოგიზებული სახელებით, _ რევოლუციონერების, ბოლშევიკი ფუნქციონერების სახელებითა და გვარსახელებით, კომუნისტურ იდეოლოგიასთან დაკავშირებული ცნებების აღმნიშვნელი სახელებით. სსრ კავშირში შემავალ ყველა რესპუბლიკაში მასობრივად ცვლიდნენ ტოპონიმებს. ბუნებრივია, ამ პროცესს საქართველო ვერ ასცდებოდა.</a:t>
            </a:r>
            <a:r>
              <a:rPr lang="ru-RU" sz="2000" dirty="0">
                <a:effectLst/>
                <a:latin typeface="Calibri" panose="020F0502020204030204" pitchFamily="34" charset="0"/>
                <a:ea typeface="Calibri" panose="020F0502020204030204" pitchFamily="34" charset="0"/>
                <a:cs typeface="Times New Roman" panose="02020603050405020304" pitchFamily="18" charset="0"/>
              </a:rPr>
              <a:t/>
            </a:r>
            <a:br>
              <a:rPr lang="ru-RU" sz="2000" dirty="0">
                <a:effectLst/>
                <a:latin typeface="Calibri" panose="020F0502020204030204" pitchFamily="34" charset="0"/>
                <a:ea typeface="Calibri" panose="020F0502020204030204" pitchFamily="34" charset="0"/>
                <a:cs typeface="Times New Roman" panose="02020603050405020304" pitchFamily="18" charset="0"/>
              </a:rPr>
            </a:br>
            <a:r>
              <a:rPr lang="ka-GE" sz="2000" dirty="0">
                <a:effectLst/>
                <a:latin typeface="Sylfaen" panose="010A0502050306030303" pitchFamily="18" charset="0"/>
                <a:ea typeface="Calibri" panose="020F0502020204030204" pitchFamily="34" charset="0"/>
                <a:cs typeface="Times New Roman" panose="02020603050405020304" pitchFamily="18" charset="0"/>
              </a:rPr>
              <a:t>მთელ რიგ დასახლებულ პუნქტებს გადაერქვა სახელები და ბოლშევიკების სახელები დაერქვა.</a:t>
            </a:r>
            <a:r>
              <a:rPr lang="ru-RU" sz="2000" dirty="0">
                <a:effectLst/>
                <a:latin typeface="Calibri" panose="020F0502020204030204" pitchFamily="34" charset="0"/>
                <a:ea typeface="Calibri" panose="020F0502020204030204" pitchFamily="34" charset="0"/>
                <a:cs typeface="Times New Roman" panose="02020603050405020304" pitchFamily="18" charset="0"/>
              </a:rPr>
              <a:t/>
            </a:r>
            <a:br>
              <a:rPr lang="ru-RU" sz="2000" dirty="0">
                <a:effectLst/>
                <a:latin typeface="Calibri" panose="020F0502020204030204" pitchFamily="34" charset="0"/>
                <a:ea typeface="Calibri" panose="020F0502020204030204" pitchFamily="34" charset="0"/>
                <a:cs typeface="Times New Roman" panose="02020603050405020304" pitchFamily="18" charset="0"/>
              </a:rPr>
            </a:br>
            <a:endParaRPr lang="ru-RU" sz="2000" dirty="0"/>
          </a:p>
        </p:txBody>
      </p:sp>
    </p:spTree>
    <p:extLst>
      <p:ext uri="{BB962C8B-B14F-4D97-AF65-F5344CB8AC3E}">
        <p14:creationId xmlns:p14="http://schemas.microsoft.com/office/powerpoint/2010/main" xmlns="" val="167776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1E4AAD1-3878-429F-9D42-A86A01BFE09C}"/>
              </a:ext>
            </a:extLst>
          </p:cNvPr>
          <p:cNvSpPr>
            <a:spLocks noGrp="1"/>
          </p:cNvSpPr>
          <p:nvPr>
            <p:ph type="title"/>
          </p:nvPr>
        </p:nvSpPr>
        <p:spPr>
          <a:xfrm>
            <a:off x="405414" y="365125"/>
            <a:ext cx="5690586" cy="6222106"/>
          </a:xfrm>
        </p:spPr>
        <p:txBody>
          <a:bodyPr>
            <a:normAutofit/>
          </a:bodyPr>
          <a:lstStyle/>
          <a:p>
            <a:pPr indent="449580">
              <a:lnSpc>
                <a:spcPct val="150000"/>
              </a:lnSpc>
              <a:spcAft>
                <a:spcPts val="1000"/>
              </a:spcAft>
            </a:pPr>
            <a:r>
              <a:rPr lang="ka-GE" sz="1800" dirty="0">
                <a:effectLst/>
                <a:latin typeface="Sylfaen" panose="010A0502050306030303" pitchFamily="18" charset="0"/>
                <a:ea typeface="Calibri" panose="020F0502020204030204" pitchFamily="34" charset="0"/>
                <a:cs typeface="Times New Roman" panose="02020603050405020304" pitchFamily="18" charset="0"/>
              </a:rPr>
              <a:t>სსრ კავშირის ცაკმა 1934 წლის 27 ივლისს მიიღო დადგენილება ქალაქ ოზურგეთისათვის მახარაძის, ხოლო ოზურგეთის რაიონის მახარაძის რაიონად გადარქმევის შესახებ.</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სსრ კავშირის ცაკმა 1936 წლის 25 აპრილს მიიღო დადგენილება ქალაქ ხონისათვის წულუკიძის, ხოლო ხონის რაიონის წულუკიძის რაიონად გადარქმევის შესახებ.</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სსრ კავშირის ცაკმა 1936 წლის 8 ივლისს მიიღო დადგენილება სოფელ მარტვილისათვის გეგეჭკორის, ხოლო მარტვილის რაიონისათვის გეგეჭკორის რაიონის გადარქმევის შესახებ.</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7" name="Рисунок 6">
            <a:extLst>
              <a:ext uri="{FF2B5EF4-FFF2-40B4-BE49-F238E27FC236}">
                <a16:creationId xmlns:a16="http://schemas.microsoft.com/office/drawing/2014/main" xmlns="" id="{72103B75-D9A2-44B2-8B35-61C9A11BDFC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27433" y="160939"/>
            <a:ext cx="5690586" cy="3211528"/>
          </a:xfrm>
          <a:prstGeom prst="rect">
            <a:avLst/>
          </a:prstGeom>
        </p:spPr>
      </p:pic>
      <p:pic>
        <p:nvPicPr>
          <p:cNvPr id="11" name="Рисунок 10">
            <a:extLst>
              <a:ext uri="{FF2B5EF4-FFF2-40B4-BE49-F238E27FC236}">
                <a16:creationId xmlns:a16="http://schemas.microsoft.com/office/drawing/2014/main" xmlns="" id="{56C77621-06EE-47A7-A5B4-5153FC6009C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7433" y="3429000"/>
            <a:ext cx="5764567" cy="3429000"/>
          </a:xfrm>
          <a:prstGeom prst="rect">
            <a:avLst/>
          </a:prstGeom>
        </p:spPr>
      </p:pic>
    </p:spTree>
    <p:extLst>
      <p:ext uri="{BB962C8B-B14F-4D97-AF65-F5344CB8AC3E}">
        <p14:creationId xmlns:p14="http://schemas.microsoft.com/office/powerpoint/2010/main" xmlns="" val="3748351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D2F7EEF-7963-4915-8AF9-FF2E27198CAC}"/>
              </a:ext>
            </a:extLst>
          </p:cNvPr>
          <p:cNvSpPr>
            <a:spLocks noGrp="1"/>
          </p:cNvSpPr>
          <p:nvPr>
            <p:ph type="title"/>
          </p:nvPr>
        </p:nvSpPr>
        <p:spPr>
          <a:xfrm>
            <a:off x="838200" y="365125"/>
            <a:ext cx="10933590" cy="6302005"/>
          </a:xfrm>
        </p:spPr>
        <p:txBody>
          <a:bodyPr>
            <a:normAutofit/>
          </a:bodyPr>
          <a:lstStyle/>
          <a:p>
            <a:pPr indent="449580">
              <a:lnSpc>
                <a:spcPct val="150000"/>
              </a:lnSpc>
              <a:spcAft>
                <a:spcPts val="1000"/>
              </a:spcAft>
            </a:pPr>
            <a:r>
              <a:rPr lang="ka-GE" sz="1800" dirty="0">
                <a:effectLst/>
                <a:latin typeface="Sylfaen" panose="010A0502050306030303" pitchFamily="18" charset="0"/>
                <a:ea typeface="Calibri" panose="020F0502020204030204" pitchFamily="34" charset="0"/>
                <a:cs typeface="Times New Roman" panose="02020603050405020304" pitchFamily="18" charset="0"/>
              </a:rPr>
              <a:t>იმავდროულად, 30-40-იან წლებში მთელი რიგი დასახლებული პუნქტების  უცხო სახელწოდებები ქართული სახელწოდებებით შეიცვალა.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სსრ უმაღლესი საბჭოს პრეზიდიუმის 1940 წლის 19 ოქტომბრის ბრძანებულებით:</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აღბულაღის რაიონის ცენტრს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a:t>
            </a:r>
            <a:r>
              <a:rPr lang="ka-GE" sz="1800" dirty="0">
                <a:effectLst/>
                <a:latin typeface="Sylfaen" panose="010A0502050306030303" pitchFamily="18" charset="0"/>
                <a:ea typeface="Calibri" panose="020F0502020204030204" pitchFamily="34" charset="0"/>
                <a:cs typeface="Times New Roman" panose="02020603050405020304" pitchFamily="18" charset="0"/>
              </a:rPr>
              <a:t>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აღბულაღს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ეწოდა სოფელი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თეთრი წყარო</a:t>
            </a:r>
            <a:r>
              <a:rPr lang="ka-GE" sz="1800" dirty="0">
                <a:effectLst/>
                <a:latin typeface="Sylfaen" panose="010A0502050306030303" pitchFamily="18" charset="0"/>
                <a:ea typeface="Calibri" panose="020F0502020204030204" pitchFamily="34" charset="0"/>
                <a:cs typeface="Times New Roman" panose="02020603050405020304" pitchFamily="18" charset="0"/>
              </a:rPr>
              <a:t>, ხოლო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აღბულაღის რაიონს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_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თეთრი წყაროს რაიონი.</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სსრ უმაღლესი საბჭოს პრეზიდიუმის 1947 წლის 18 მარტის ბრძანებულებით:</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ბორჩალოს რაიონის ცენტრს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 ბორჩალოს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ეწოდა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სოფელი მარნეული</a:t>
            </a:r>
            <a:r>
              <a:rPr lang="ka-GE" sz="1800" dirty="0">
                <a:effectLst/>
                <a:latin typeface="Sylfaen" panose="010A0502050306030303" pitchFamily="18" charset="0"/>
                <a:ea typeface="Calibri" panose="020F0502020204030204" pitchFamily="34" charset="0"/>
                <a:cs typeface="Times New Roman" panose="02020603050405020304" pitchFamily="18" charset="0"/>
              </a:rPr>
              <a:t> 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ბორჩალოს რაიონს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_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მარნეულის რაიონი.</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ბაშკიჩეთის რაიონის ცენტრს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 ბაშკიჩეთს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ეწოდა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სოფელი დმანისი</a:t>
            </a:r>
            <a:r>
              <a:rPr lang="ka-GE" sz="1800" dirty="0">
                <a:effectLst/>
                <a:latin typeface="Sylfaen" panose="010A0502050306030303" pitchFamily="18" charset="0"/>
                <a:ea typeface="Calibri" panose="020F0502020204030204" pitchFamily="34" charset="0"/>
                <a:cs typeface="Times New Roman" panose="02020603050405020304" pitchFamily="18" charset="0"/>
              </a:rPr>
              <a:t> 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ბაშკიჩეთის რაიონს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_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დმანისის რაიონი</a:t>
            </a:r>
            <a:r>
              <a:rPr lang="ka-GE" sz="1800" dirty="0">
                <a:effectLst/>
                <a:latin typeface="Sylfaen" panose="010A0502050306030303" pitchFamily="18"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ყარაიის რაიონის ცენტრს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 ყარაიას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ეწოდა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სოფელი გარდაბანი</a:t>
            </a:r>
            <a:r>
              <a:rPr lang="ka-GE" sz="1800" dirty="0">
                <a:effectLst/>
                <a:latin typeface="Sylfaen" panose="010A0502050306030303" pitchFamily="18" charset="0"/>
                <a:ea typeface="Calibri" panose="020F0502020204030204" pitchFamily="34" charset="0"/>
                <a:cs typeface="Times New Roman" panose="02020603050405020304" pitchFamily="18" charset="0"/>
              </a:rPr>
              <a:t> 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ყარაიის რაიონს</a:t>
            </a:r>
            <a:r>
              <a:rPr lang="ka-GE" sz="1800" dirty="0">
                <a:effectLst/>
                <a:latin typeface="Sylfaen" panose="010A0502050306030303" pitchFamily="18" charset="0"/>
                <a:ea typeface="Calibri" panose="020F0502020204030204" pitchFamily="34" charset="0"/>
                <a:cs typeface="Times New Roman" panose="02020603050405020304" pitchFamily="18" charset="0"/>
              </a:rPr>
              <a:t> _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გარდაბნის რაიონი.</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Tree>
    <p:extLst>
      <p:ext uri="{BB962C8B-B14F-4D97-AF65-F5344CB8AC3E}">
        <p14:creationId xmlns:p14="http://schemas.microsoft.com/office/powerpoint/2010/main" xmlns="" val="2449230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848C9465-6CDC-4CB4-95AB-908F4DF8CF8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3880" y="0"/>
            <a:ext cx="5153231" cy="4656148"/>
          </a:xfrm>
        </p:spPr>
      </p:pic>
      <p:pic>
        <p:nvPicPr>
          <p:cNvPr id="9" name="Рисунок 8">
            <a:extLst>
              <a:ext uri="{FF2B5EF4-FFF2-40B4-BE49-F238E27FC236}">
                <a16:creationId xmlns:a16="http://schemas.microsoft.com/office/drawing/2014/main" xmlns="" id="{A9EE6E3C-D7E2-44BB-9A8B-4897ADFA567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07110" y="1695635"/>
            <a:ext cx="6810909" cy="5162365"/>
          </a:xfrm>
          <a:prstGeom prst="rect">
            <a:avLst/>
          </a:prstGeom>
        </p:spPr>
      </p:pic>
    </p:spTree>
    <p:extLst>
      <p:ext uri="{BB962C8B-B14F-4D97-AF65-F5344CB8AC3E}">
        <p14:creationId xmlns:p14="http://schemas.microsoft.com/office/powerpoint/2010/main" xmlns="" val="2280503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98E73A4-C8D2-4F20-9D4E-2C79CA38C687}"/>
              </a:ext>
            </a:extLst>
          </p:cNvPr>
          <p:cNvSpPr>
            <a:spLocks noGrp="1"/>
          </p:cNvSpPr>
          <p:nvPr>
            <p:ph type="title"/>
          </p:nvPr>
        </p:nvSpPr>
        <p:spPr>
          <a:xfrm>
            <a:off x="838200" y="365125"/>
            <a:ext cx="10729404" cy="6310883"/>
          </a:xfrm>
        </p:spPr>
        <p:txBody>
          <a:bodyPr>
            <a:noAutofit/>
          </a:bodyPr>
          <a:lstStyle/>
          <a:p>
            <a:pPr indent="449580">
              <a:lnSpc>
                <a:spcPct val="150000"/>
              </a:lnSpc>
              <a:spcAft>
                <a:spcPts val="1000"/>
              </a:spcAft>
            </a:pPr>
            <a:r>
              <a:rPr lang="ka-GE" sz="2400" dirty="0">
                <a:effectLst/>
                <a:latin typeface="Sylfaen" panose="010A0502050306030303" pitchFamily="18" charset="0"/>
                <a:ea typeface="Calibri" panose="020F0502020204030204" pitchFamily="34" charset="0"/>
                <a:cs typeface="Times New Roman" panose="02020603050405020304" pitchFamily="18" charset="0"/>
              </a:rPr>
              <a:t>1962-1963 წლებში საქართველოში, ისევე როგორც მთელ სსრ კავშირში, ადმინისტრაციულ-ტერიტორიული რეფორმა გატარდა, რომელიც რაიონების გაერთიანების გზით მათ გამსხვილებას ისახავდა მიზნად.</a:t>
            </a:r>
            <a:r>
              <a:rPr lang="ru-RU" sz="2400" dirty="0">
                <a:effectLst/>
                <a:latin typeface="Calibri" panose="020F0502020204030204" pitchFamily="34" charset="0"/>
                <a:ea typeface="Calibri" panose="020F0502020204030204" pitchFamily="34" charset="0"/>
                <a:cs typeface="Times New Roman" panose="02020603050405020304" pitchFamily="18" charset="0"/>
              </a:rPr>
              <a:t/>
            </a:r>
            <a:br>
              <a:rPr lang="ru-RU" sz="2400" dirty="0">
                <a:effectLst/>
                <a:latin typeface="Calibri" panose="020F0502020204030204" pitchFamily="34" charset="0"/>
                <a:ea typeface="Calibri" panose="020F0502020204030204" pitchFamily="34" charset="0"/>
                <a:cs typeface="Times New Roman" panose="02020603050405020304" pitchFamily="18" charset="0"/>
              </a:rPr>
            </a:br>
            <a:r>
              <a:rPr lang="ka-GE" sz="2400" dirty="0">
                <a:effectLst/>
                <a:latin typeface="Sylfaen" panose="010A0502050306030303" pitchFamily="18" charset="0"/>
                <a:ea typeface="Calibri" panose="020F0502020204030204" pitchFamily="34" charset="0"/>
                <a:cs typeface="Times New Roman" panose="02020603050405020304" pitchFamily="18" charset="0"/>
              </a:rPr>
              <a:t>1963 წლის 2 იანვრის ბრძანებულებით აბაშისა და გეგეჭკორის რაიონები გააერთიანეს ერთ გეგეჭკორის რაიონად, ცენტრით დაბა გეგეჭკორში. იმავე ბრძანებულებით, წალენჯიხისა და ხობის რაიონები ზუგდიდის რაიონს მიუერთეს, ხოლო ჩხოროწყუს რაიონი _ ცხაკაიას რაიონს; გუდაუთისა და გაგრის რაიონები გააერთიანეს ერთ გუდაუთის რაიონად, ცენტრით ქალაქ გუდაუთაში; სოხუმისა და ოჩამჩირის რაიონები გააერთიანეს ერთ ოჩამჩირის რაიონად, ცენტრით ქალაქ ოჩამჩირეში და სხვ. </a:t>
            </a:r>
            <a:r>
              <a:rPr lang="ru-RU" sz="2400" dirty="0">
                <a:effectLst/>
                <a:latin typeface="Calibri" panose="020F0502020204030204" pitchFamily="34" charset="0"/>
                <a:ea typeface="Calibri" panose="020F0502020204030204" pitchFamily="34" charset="0"/>
                <a:cs typeface="Times New Roman" panose="02020603050405020304" pitchFamily="18" charset="0"/>
              </a:rPr>
              <a:t/>
            </a:r>
            <a:br>
              <a:rPr lang="ru-RU" sz="2400" dirty="0">
                <a:effectLst/>
                <a:latin typeface="Calibri" panose="020F0502020204030204" pitchFamily="34" charset="0"/>
                <a:ea typeface="Calibri" panose="020F0502020204030204" pitchFamily="34" charset="0"/>
                <a:cs typeface="Times New Roman" panose="02020603050405020304" pitchFamily="18" charset="0"/>
              </a:rPr>
            </a:br>
            <a:endParaRPr lang="ru-RU" sz="2400" dirty="0"/>
          </a:p>
        </p:txBody>
      </p:sp>
    </p:spTree>
    <p:extLst>
      <p:ext uri="{BB962C8B-B14F-4D97-AF65-F5344CB8AC3E}">
        <p14:creationId xmlns:p14="http://schemas.microsoft.com/office/powerpoint/2010/main" xmlns="" val="2038237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5E8403C-91C7-43CD-A6AE-123F07189330}"/>
              </a:ext>
            </a:extLst>
          </p:cNvPr>
          <p:cNvSpPr>
            <a:spLocks noGrp="1"/>
          </p:cNvSpPr>
          <p:nvPr>
            <p:ph type="title"/>
          </p:nvPr>
        </p:nvSpPr>
        <p:spPr>
          <a:xfrm>
            <a:off x="204186" y="133166"/>
            <a:ext cx="5891814" cy="6533964"/>
          </a:xfrm>
        </p:spPr>
        <p:txBody>
          <a:bodyPr>
            <a:normAutofit fontScale="90000"/>
          </a:bodyPr>
          <a:lstStyle/>
          <a:p>
            <a:pPr indent="449580">
              <a:lnSpc>
                <a:spcPct val="150000"/>
              </a:lnSpc>
              <a:spcAft>
                <a:spcPts val="1000"/>
              </a:spcAft>
            </a:pPr>
            <a:r>
              <a:rPr lang="ka-GE" sz="2200" dirty="0">
                <a:effectLst/>
                <a:latin typeface="Sylfaen" panose="010A0502050306030303" pitchFamily="18" charset="0"/>
                <a:ea typeface="Calibri" panose="020F0502020204030204" pitchFamily="34" charset="0"/>
                <a:cs typeface="Times New Roman" panose="02020603050405020304" pitchFamily="18" charset="0"/>
              </a:rPr>
              <a:t>რაიონების გაერთიანებამ არ გაამართლა, ამიტომ გაუქმებული რაიონები მალევე აღადგინეს. </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სსრ უმაღლესი საბჭოს პრეზიდიუმის 1964 წლის 23 დეკემბრის დადგენილებით ცხაკაიას რაიონს გამოეყო ჩხოროწყუს რაიონი ცენტრით დაბა ჩხოროწყუში. იმავდროულად, აღადგინეს გაგრის რაიონი, წალენჯიხის რაიონი. 1965 წელს აღადგინეს  ხობის რაიონი, სოხუმის რაიონი; 1966 წელს აღადგინეს აბაშის რაიონი.</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Рисунок 4">
            <a:extLst>
              <a:ext uri="{FF2B5EF4-FFF2-40B4-BE49-F238E27FC236}">
                <a16:creationId xmlns:a16="http://schemas.microsoft.com/office/drawing/2014/main" xmlns="" id="{49674413-16B5-4274-AB77-65493AE73C9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97462" y="200210"/>
            <a:ext cx="5189130" cy="3228790"/>
          </a:xfrm>
          <a:prstGeom prst="rect">
            <a:avLst/>
          </a:prstGeom>
        </p:spPr>
      </p:pic>
      <p:pic>
        <p:nvPicPr>
          <p:cNvPr id="7" name="Рисунок 6">
            <a:extLst>
              <a:ext uri="{FF2B5EF4-FFF2-40B4-BE49-F238E27FC236}">
                <a16:creationId xmlns:a16="http://schemas.microsoft.com/office/drawing/2014/main" xmlns="" id="{4212F6FB-DAAB-41D0-90EF-5833D1CBC63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97462" y="3630967"/>
            <a:ext cx="5189130" cy="3104747"/>
          </a:xfrm>
          <a:prstGeom prst="rect">
            <a:avLst/>
          </a:prstGeom>
        </p:spPr>
      </p:pic>
    </p:spTree>
    <p:extLst>
      <p:ext uri="{BB962C8B-B14F-4D97-AF65-F5344CB8AC3E}">
        <p14:creationId xmlns:p14="http://schemas.microsoft.com/office/powerpoint/2010/main" xmlns="" val="4178671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BB63490-74B6-4521-B7C1-C14AC27C95E1}"/>
              </a:ext>
            </a:extLst>
          </p:cNvPr>
          <p:cNvSpPr>
            <a:spLocks noGrp="1"/>
          </p:cNvSpPr>
          <p:nvPr>
            <p:ph type="title"/>
          </p:nvPr>
        </p:nvSpPr>
        <p:spPr>
          <a:xfrm>
            <a:off x="838199" y="365125"/>
            <a:ext cx="11031245" cy="1703372"/>
          </a:xfrm>
        </p:spPr>
        <p:txBody>
          <a:bodyPr>
            <a:normAutofit/>
          </a:bodyPr>
          <a:lstStyle/>
          <a:p>
            <a:r>
              <a:rPr lang="ka-GE" sz="2000" dirty="0">
                <a:effectLst/>
                <a:latin typeface="Sylfaen" panose="010A0502050306030303" pitchFamily="18" charset="0"/>
                <a:ea typeface="Calibri" panose="020F0502020204030204" pitchFamily="34" charset="0"/>
                <a:cs typeface="Times New Roman" panose="02020603050405020304" pitchFamily="18" charset="0"/>
              </a:rPr>
              <a:t>1990 წლისთვის საქართველოს სს რესპუბლიკაში შედიოდა 3 ავტონომიური ერთეული: აფხაზეთის ასსრ, აჭარის ასსრ, სამხრეთ ოსეთის აო; 65 რაიონი, 10 რესპუბლიკური დაქვემდებარების ქალაქი _ თბილისი, გორი, მარნეული, რუსთავი, ზუგდიდი, ქუთაისი, ფოთი, ტყიბული, წყალტუბო, ჭიათურა.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xmlns="" id="{0819E2D2-4F4F-46AD-9B08-75FFCEEC9DF5}"/>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18848" y="1690688"/>
            <a:ext cx="5449292" cy="4968532"/>
          </a:xfrm>
        </p:spPr>
      </p:pic>
      <p:pic>
        <p:nvPicPr>
          <p:cNvPr id="7" name="Рисунок 6">
            <a:extLst>
              <a:ext uri="{FF2B5EF4-FFF2-40B4-BE49-F238E27FC236}">
                <a16:creationId xmlns:a16="http://schemas.microsoft.com/office/drawing/2014/main" xmlns="" id="{CCBC6487-FF9D-4053-A781-8070488BCD6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98715" y="1690688"/>
            <a:ext cx="5830527" cy="4968532"/>
          </a:xfrm>
          <a:prstGeom prst="rect">
            <a:avLst/>
          </a:prstGeom>
        </p:spPr>
      </p:pic>
    </p:spTree>
    <p:extLst>
      <p:ext uri="{BB962C8B-B14F-4D97-AF65-F5344CB8AC3E}">
        <p14:creationId xmlns:p14="http://schemas.microsoft.com/office/powerpoint/2010/main" xmlns="" val="2899579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C8ECE05-C5F0-4CB0-82D1-D5521ED6FFA0}"/>
              </a:ext>
            </a:extLst>
          </p:cNvPr>
          <p:cNvSpPr>
            <a:spLocks noGrp="1"/>
          </p:cNvSpPr>
          <p:nvPr>
            <p:ph type="title"/>
          </p:nvPr>
        </p:nvSpPr>
        <p:spPr>
          <a:xfrm>
            <a:off x="257453" y="365125"/>
            <a:ext cx="11807300" cy="6355271"/>
          </a:xfrm>
        </p:spPr>
        <p:txBody>
          <a:bodyPr>
            <a:normAutofit fontScale="90000"/>
          </a:bodyPr>
          <a:lstStyle/>
          <a:p>
            <a:pPr indent="449580">
              <a:lnSpc>
                <a:spcPct val="150000"/>
              </a:lnSpc>
              <a:spcAft>
                <a:spcPts val="1000"/>
              </a:spcAft>
            </a:pPr>
            <a:r>
              <a:rPr lang="ka-GE" sz="1800" dirty="0">
                <a:effectLst/>
                <a:latin typeface="Sylfaen" panose="010A0502050306030303" pitchFamily="18" charset="0"/>
                <a:ea typeface="Calibri" panose="020F0502020204030204" pitchFamily="34" charset="0"/>
                <a:cs typeface="Times New Roman" panose="02020603050405020304" pitchFamily="18" charset="0"/>
              </a:rPr>
              <a:t>1990 წლის 28 ოქტომბერს საქართველოს სს რესპუბლიკაში პირველი მრავალპარტიული არჩევნები ჩატარდა. გაიმარჯვა ეროვნული მოძრაობის ერთმა ფრთამ, ბლოკმა ,,მრგვალი მაგიდა - თავისუფალი საქართველო“, რომელსაც სათავეში ზვიად გამსახურდია ედგა. უზენაესმა საბჭომ პირველ სხდომაზე, 14 ნოემბერს, მიიღო კანონი ,,საქართველოს სსრ სახელწოდების შეცვლის შესახებ“, რომლის თანახმად საქართველოს საბჭოთა სოციალისტურ რესპუბლიკას საქართველოს რესპუბლიკა ეწოდა.</a:t>
            </a:r>
            <a:br>
              <a:rPr lang="ka-GE" sz="1800" dirty="0">
                <a:effectLst/>
                <a:latin typeface="Sylfaen" panose="010A0502050306030303" pitchFamily="18" charset="0"/>
                <a:ea typeface="Calibri" panose="020F0502020204030204" pitchFamily="34" charset="0"/>
                <a:cs typeface="Times New Roman" panose="02020603050405020304" pitchFamily="18" charset="0"/>
              </a:rPr>
            </a:b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Calibri" panose="020F0502020204030204" pitchFamily="34" charset="0"/>
                <a:ea typeface="Calibri" panose="020F0502020204030204" pitchFamily="34" charset="0"/>
                <a:cs typeface="Times New Roman" panose="02020603050405020304" pitchFamily="18" charset="0"/>
              </a:rPr>
              <a:t>         </a:t>
            </a:r>
            <a:r>
              <a:rPr lang="ka-GE" sz="1800" dirty="0">
                <a:effectLst/>
                <a:latin typeface="Sylfaen" panose="010A0502050306030303" pitchFamily="18" charset="0"/>
                <a:ea typeface="Calibri" panose="020F0502020204030204" pitchFamily="34" charset="0"/>
                <a:cs typeface="Times New Roman" panose="02020603050405020304" pitchFamily="18" charset="0"/>
              </a:rPr>
              <a:t>იმავე სხდომაზე უზენაესმა საბჭომ მიიღო კანონი ,,გარდამავალი პერიოდის შესახებ“, რომლის თანახმადაც საქართველოს რესპუბლიკაში გამოცხადდა გარდამავალი პერიოდი, რომლის განმავლობაშიც უნდა მომზადებულიყო საქართველოს სახელმწიფოებრივი დამოუკიდებლობის აღდგენის საფუძვლები.</a:t>
            </a:r>
            <a:br>
              <a:rPr lang="ka-GE" sz="1800" dirty="0">
                <a:effectLst/>
                <a:latin typeface="Sylfaen" panose="010A0502050306030303" pitchFamily="18" charset="0"/>
                <a:ea typeface="Calibri" panose="020F0502020204030204" pitchFamily="34" charset="0"/>
                <a:cs typeface="Times New Roman" panose="02020603050405020304" pitchFamily="18" charset="0"/>
              </a:rPr>
            </a:b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Calibri" panose="020F0502020204030204" pitchFamily="34" charset="0"/>
                <a:ea typeface="Calibri" panose="020F0502020204030204" pitchFamily="34" charset="0"/>
                <a:cs typeface="Times New Roman" panose="02020603050405020304" pitchFamily="18" charset="0"/>
              </a:rPr>
              <a:t>         </a:t>
            </a:r>
            <a:r>
              <a:rPr lang="ka-GE" sz="18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რესპუბლიკის 1990 წლის 11 დეკემბრის კანონით საქართველოს რესპუბლიკის მთელ ტერიტორიაზე შეწყდა საბჭოების უფლებამოსილება, ხოლო 1991 წლის 29 იანვარს ადგილობრივი საბჭოების სისრემა საერთოდ გაუქმდა.</a:t>
            </a:r>
            <a:br>
              <a:rPr lang="ka-GE" sz="1800" dirty="0">
                <a:effectLst/>
                <a:latin typeface="Sylfaen" panose="010A0502050306030303" pitchFamily="18" charset="0"/>
                <a:ea typeface="Calibri" panose="020F0502020204030204" pitchFamily="34" charset="0"/>
                <a:cs typeface="Times New Roman" panose="02020603050405020304" pitchFamily="18" charset="0"/>
              </a:rPr>
            </a:b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Calibri" panose="020F0502020204030204" pitchFamily="34" charset="0"/>
                <a:ea typeface="Calibri" panose="020F0502020204030204" pitchFamily="34" charset="0"/>
                <a:cs typeface="Times New Roman" panose="02020603050405020304" pitchFamily="18" charset="0"/>
              </a:rPr>
              <a:t>         </a:t>
            </a:r>
            <a:r>
              <a:rPr lang="ka-GE" sz="1800" dirty="0">
                <a:effectLst/>
                <a:latin typeface="Sylfaen" panose="010A0502050306030303" pitchFamily="18" charset="0"/>
                <a:ea typeface="Calibri" panose="020F0502020204030204" pitchFamily="34" charset="0"/>
                <a:cs typeface="Times New Roman" panose="02020603050405020304" pitchFamily="18" charset="0"/>
              </a:rPr>
              <a:t>1991 წლის 9 აპრილს საქართველოს რესპუბლიკის უზენაესმა საბჭომ საქართველოს დამოუკიდებლობის აღდგენა გამოაცხადა.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Tree>
    <p:extLst>
      <p:ext uri="{BB962C8B-B14F-4D97-AF65-F5344CB8AC3E}">
        <p14:creationId xmlns:p14="http://schemas.microsoft.com/office/powerpoint/2010/main" xmlns="" val="810522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662FA3-82A2-4E49-8746-DBF361B1C4E1}"/>
              </a:ext>
            </a:extLst>
          </p:cNvPr>
          <p:cNvSpPr>
            <a:spLocks noGrp="1"/>
          </p:cNvSpPr>
          <p:nvPr>
            <p:ph type="title"/>
          </p:nvPr>
        </p:nvSpPr>
        <p:spPr>
          <a:xfrm>
            <a:off x="838200" y="204186"/>
            <a:ext cx="10960224" cy="6578353"/>
          </a:xfrm>
        </p:spPr>
        <p:txBody>
          <a:bodyPr>
            <a:normAutofit fontScale="90000"/>
          </a:bodyPr>
          <a:lstStyle/>
          <a:p>
            <a:pPr indent="449580">
              <a:lnSpc>
                <a:spcPct val="150000"/>
              </a:lnSpc>
              <a:spcAft>
                <a:spcPts val="1000"/>
              </a:spcAft>
            </a:pPr>
            <a:r>
              <a:rPr lang="ka-GE" sz="2200" dirty="0">
                <a:effectLst/>
                <a:latin typeface="Sylfaen" panose="010A0502050306030303" pitchFamily="18" charset="0"/>
                <a:ea typeface="Calibri" panose="020F0502020204030204" pitchFamily="34" charset="0"/>
                <a:cs typeface="Times New Roman" panose="02020603050405020304" pitchFamily="18" charset="0"/>
              </a:rPr>
              <a:t>სამეცნიერო და საცნობარო ლიტერატურაში, მათ შორის ქართულ საბჭოთა ენციკლოპედიაში, საქართველოს ადმინისტრაციულ-ტერიტორიულ დაყოფასთან, დასახლებული პუნქტების სახელწოდებების შეცვლასთან დაკავშირებით ზოგჯერ არასწორი ინფორმაცია გვხვდება.</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Calibri" panose="020F0502020204030204" pitchFamily="34" charset="0"/>
                <a:ea typeface="Calibri" panose="020F0502020204030204" pitchFamily="34" charset="0"/>
                <a:cs typeface="Times New Roman" panose="02020603050405020304" pitchFamily="18" charset="0"/>
              </a:rPr>
              <a:t>        </a:t>
            </a:r>
            <a:r>
              <a:rPr lang="ka-GE" sz="2200" dirty="0">
                <a:effectLst/>
                <a:latin typeface="Sylfaen" panose="010A0502050306030303" pitchFamily="18" charset="0"/>
                <a:ea typeface="Calibri" panose="020F0502020204030204" pitchFamily="34" charset="0"/>
                <a:cs typeface="Times New Roman" panose="02020603050405020304" pitchFamily="18" charset="0"/>
              </a:rPr>
              <a:t>დამკვიდრებული თვალსაზრისით, 1929 წელს </a:t>
            </a:r>
            <a:r>
              <a:rPr lang="ka-GE" sz="2200" i="1" dirty="0">
                <a:effectLst/>
                <a:latin typeface="Sylfaen" panose="010A0502050306030303" pitchFamily="18" charset="0"/>
                <a:ea typeface="Calibri" panose="020F0502020204030204" pitchFamily="34" charset="0"/>
                <a:cs typeface="Times New Roman" panose="02020603050405020304" pitchFamily="18" charset="0"/>
              </a:rPr>
              <a:t>გუმისთის მაზრას</a:t>
            </a:r>
            <a:r>
              <a:rPr lang="ka-GE" sz="2200" dirty="0">
                <a:effectLst/>
                <a:latin typeface="Sylfaen" panose="010A0502050306030303" pitchFamily="18" charset="0"/>
                <a:ea typeface="Calibri" panose="020F0502020204030204" pitchFamily="34" charset="0"/>
                <a:cs typeface="Times New Roman" panose="02020603050405020304" pitchFamily="18" charset="0"/>
              </a:rPr>
              <a:t> სახელი გადაერქვა და  </a:t>
            </a:r>
            <a:r>
              <a:rPr lang="ka-GE" sz="2200" i="1" dirty="0">
                <a:effectLst/>
                <a:latin typeface="Sylfaen" panose="010A0502050306030303" pitchFamily="18" charset="0"/>
                <a:ea typeface="Calibri" panose="020F0502020204030204" pitchFamily="34" charset="0"/>
                <a:cs typeface="Times New Roman" panose="02020603050405020304" pitchFamily="18" charset="0"/>
              </a:rPr>
              <a:t>სოხუმის მაზრა</a:t>
            </a:r>
            <a:r>
              <a:rPr lang="ka-GE" sz="2200" dirty="0">
                <a:effectLst/>
                <a:latin typeface="Sylfaen" panose="010A0502050306030303" pitchFamily="18" charset="0"/>
                <a:ea typeface="Calibri" panose="020F0502020204030204" pitchFamily="34" charset="0"/>
                <a:cs typeface="Times New Roman" panose="02020603050405020304" pitchFamily="18" charset="0"/>
              </a:rPr>
              <a:t> ეწოდა (ქსე, ტ. 9, თბ., 1985, გვ. 504). მაგრამ, როგორც ირკვევა, გუმისთის მაზრას სახელი გადაერქვა და სოხუმის მაზრა ეწოდა 1924 წლის ოქტომბერში.</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Calibri" panose="020F0502020204030204" pitchFamily="34" charset="0"/>
                <a:ea typeface="Calibri" panose="020F0502020204030204" pitchFamily="34" charset="0"/>
                <a:cs typeface="Times New Roman" panose="02020603050405020304" pitchFamily="18" charset="0"/>
              </a:rPr>
              <a:t>         </a:t>
            </a:r>
            <a:r>
              <a:rPr lang="ka-GE" sz="2200" dirty="0">
                <a:effectLst/>
                <a:latin typeface="Sylfaen" panose="010A0502050306030303" pitchFamily="18" charset="0"/>
                <a:ea typeface="Calibri" panose="020F0502020204030204" pitchFamily="34" charset="0"/>
                <a:cs typeface="Times New Roman" panose="02020603050405020304" pitchFamily="18" charset="0"/>
              </a:rPr>
              <a:t>სამეცნიერო და საცნობარო ლიტერატურაში, მათ შორის არც ქსე-ში  აღნიშნული არ არის, რომ საქართველოს სსრ უმაღლესი საბჭოს პრეზიდიუმის 1955 წლის 16 აპრილის ბრძანებულებით ბიჭვინთას პიცუნდა ეწოდა.</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Calibri" panose="020F0502020204030204" pitchFamily="34" charset="0"/>
                <a:ea typeface="Calibri" panose="020F0502020204030204" pitchFamily="34" charset="0"/>
                <a:cs typeface="Times New Roman" panose="02020603050405020304" pitchFamily="18" charset="0"/>
              </a:rPr>
              <a:t>         </a:t>
            </a:r>
            <a:r>
              <a:rPr lang="ka-GE" sz="2200" dirty="0">
                <a:effectLst/>
                <a:latin typeface="Sylfaen" panose="010A0502050306030303" pitchFamily="18" charset="0"/>
                <a:ea typeface="Calibri" panose="020F0502020204030204" pitchFamily="34" charset="0"/>
                <a:cs typeface="Times New Roman" panose="02020603050405020304" pitchFamily="18" charset="0"/>
              </a:rPr>
              <a:t>ლიტერატურაში აღნიშნულია, რომ 1933 წლის 7 აპრილს ქ. სენაკს გადაერქვა სახელი და ცხაკაია ეწოდა, რაც სინამდვილეში 1935 წლის 17 ივნისს მოხდა.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Tree>
    <p:extLst>
      <p:ext uri="{BB962C8B-B14F-4D97-AF65-F5344CB8AC3E}">
        <p14:creationId xmlns:p14="http://schemas.microsoft.com/office/powerpoint/2010/main" xmlns="" val="501293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F8093D81-771B-414A-BC1F-FD4E790EF622}"/>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2451" y="399495"/>
            <a:ext cx="5809425" cy="6325634"/>
          </a:xfrm>
        </p:spPr>
      </p:pic>
      <p:pic>
        <p:nvPicPr>
          <p:cNvPr id="7" name="Рисунок 6">
            <a:extLst>
              <a:ext uri="{FF2B5EF4-FFF2-40B4-BE49-F238E27FC236}">
                <a16:creationId xmlns:a16="http://schemas.microsoft.com/office/drawing/2014/main" xmlns="" id="{31A63964-7C04-44A3-9DE6-1D25B7B48C4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56413" y="512535"/>
            <a:ext cx="5317724" cy="6119084"/>
          </a:xfrm>
          <a:prstGeom prst="rect">
            <a:avLst/>
          </a:prstGeom>
        </p:spPr>
      </p:pic>
    </p:spTree>
    <p:extLst>
      <p:ext uri="{BB962C8B-B14F-4D97-AF65-F5344CB8AC3E}">
        <p14:creationId xmlns:p14="http://schemas.microsoft.com/office/powerpoint/2010/main" xmlns="" val="3593566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4A6A48E3-68DB-4EAF-810B-B55AB881E392}"/>
              </a:ext>
            </a:extLst>
          </p:cNvPr>
          <p:cNvSpPr>
            <a:spLocks noGrp="1"/>
          </p:cNvSpPr>
          <p:nvPr>
            <p:ph idx="1"/>
          </p:nvPr>
        </p:nvSpPr>
        <p:spPr>
          <a:xfrm>
            <a:off x="843378" y="568171"/>
            <a:ext cx="10404630" cy="5939161"/>
          </a:xfrm>
        </p:spPr>
        <p:txBody>
          <a:bodyPr>
            <a:normAutofit fontScale="92500" lnSpcReduction="10000"/>
          </a:bodyPr>
          <a:lstStyle/>
          <a:p>
            <a:pPr marL="342900" lvl="0" indent="-342900" algn="just">
              <a:lnSpc>
                <a:spcPct val="115000"/>
              </a:lnSpc>
              <a:buFont typeface="Symbol" panose="05050102010706020507" pitchFamily="18" charset="2"/>
              <a:buChar char=""/>
            </a:pPr>
            <a:r>
              <a:rPr lang="ka-GE" sz="2300" dirty="0">
                <a:effectLst/>
                <a:latin typeface="Sylfaen" panose="010A0502050306030303" pitchFamily="18" charset="0"/>
                <a:ea typeface="Calibri" panose="020F0502020204030204" pitchFamily="34" charset="0"/>
                <a:cs typeface="Times New Roman" panose="02020603050405020304" pitchFamily="18" charset="0"/>
              </a:rPr>
              <a:t>ქართლ-კახეთის სამეფოს ანექსია რუსეთის მიერ. რუსული მმართველობის დამყარება აღმოსავლეთ საქართველოში.</a:t>
            </a:r>
          </a:p>
          <a:p>
            <a:pPr marL="0" lvl="0" indent="0" algn="just">
              <a:lnSpc>
                <a:spcPct val="115000"/>
              </a:lnSpc>
              <a:buNone/>
            </a:pPr>
            <a:endParaRPr lang="ru-RU"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ka-GE" sz="2300" dirty="0">
                <a:effectLst/>
                <a:latin typeface="Sylfaen" panose="010A0502050306030303" pitchFamily="18" charset="0"/>
                <a:ea typeface="Calibri" panose="020F0502020204030204" pitchFamily="34" charset="0"/>
                <a:cs typeface="Times New Roman" panose="02020603050405020304" pitchFamily="18" charset="0"/>
              </a:rPr>
              <a:t>რუსული მმართველობის დამყარება დასავლეთ საქართველოში. </a:t>
            </a:r>
          </a:p>
          <a:p>
            <a:pPr marL="0" lvl="0" indent="0" algn="just">
              <a:lnSpc>
                <a:spcPct val="115000"/>
              </a:lnSpc>
              <a:buNone/>
            </a:pPr>
            <a:endParaRPr lang="ru-RU"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ka-GE" sz="2300" dirty="0">
                <a:effectLst/>
                <a:latin typeface="Sylfaen" panose="010A0502050306030303" pitchFamily="18" charset="0"/>
                <a:ea typeface="Calibri" panose="020F0502020204030204" pitchFamily="34" charset="0"/>
                <a:cs typeface="Times New Roman" panose="02020603050405020304" pitchFamily="18" charset="0"/>
              </a:rPr>
              <a:t>რუსული მმართველობის სისტემა XIX საუკუნეში - XX საუკუნის დასაწყისში.</a:t>
            </a:r>
          </a:p>
          <a:p>
            <a:pPr marL="0" lvl="0" indent="0" algn="just">
              <a:lnSpc>
                <a:spcPct val="115000"/>
              </a:lnSpc>
              <a:buNone/>
            </a:pPr>
            <a:endParaRPr lang="ru-RU"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ka-GE" sz="23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ადმინისტრაციულ-ტერიტორიული დაყოფა 1918-1921 წწ. </a:t>
            </a:r>
          </a:p>
          <a:p>
            <a:pPr marL="0" lvl="0" indent="0" algn="just">
              <a:lnSpc>
                <a:spcPct val="115000"/>
              </a:lnSpc>
              <a:buNone/>
            </a:pPr>
            <a:endParaRPr lang="ru-RU"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ka-GE" sz="23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ადმინისტრაციულ-ტერიტორიული დაყოფა 1921-1991 წწ. </a:t>
            </a:r>
          </a:p>
          <a:p>
            <a:pPr marL="0" lvl="0" indent="0" algn="just">
              <a:lnSpc>
                <a:spcPct val="115000"/>
              </a:lnSpc>
              <a:buNone/>
            </a:pPr>
            <a:endParaRPr lang="ru-RU"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ka-GE" sz="2300" dirty="0">
                <a:effectLst/>
                <a:latin typeface="Sylfaen" panose="010A0502050306030303" pitchFamily="18" charset="0"/>
                <a:ea typeface="Calibri" panose="020F0502020204030204" pitchFamily="34" charset="0"/>
                <a:cs typeface="Times New Roman" panose="02020603050405020304" pitchFamily="18" charset="0"/>
              </a:rPr>
              <a:t>საქართველოს ადმინისტრაციულ-ტერიტორიული დაყოფა 1991 წლიდან დღემდე.</a:t>
            </a:r>
            <a:endParaRPr lang="ru-RU"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xmlns="" val="3588233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F0D2793-F6B1-42B4-9331-4857E0DBFDF8}"/>
              </a:ext>
            </a:extLst>
          </p:cNvPr>
          <p:cNvSpPr>
            <a:spLocks noGrp="1"/>
          </p:cNvSpPr>
          <p:nvPr>
            <p:ph type="title"/>
          </p:nvPr>
        </p:nvSpPr>
        <p:spPr>
          <a:xfrm>
            <a:off x="408374" y="177553"/>
            <a:ext cx="4367812" cy="6516210"/>
          </a:xfrm>
        </p:spPr>
        <p:txBody>
          <a:bodyPr>
            <a:normAutofit/>
          </a:bodyPr>
          <a:lstStyle/>
          <a:p>
            <a:r>
              <a:rPr lang="ka-GE" sz="2400" dirty="0">
                <a:effectLst/>
                <a:latin typeface="Sylfaen" panose="010A0502050306030303" pitchFamily="18" charset="0"/>
                <a:ea typeface="Calibri" panose="020F0502020204030204" pitchFamily="34" charset="0"/>
                <a:cs typeface="Times New Roman" panose="02020603050405020304" pitchFamily="18" charset="0"/>
              </a:rPr>
              <a:t>     ამდენად, ნაშრომში შესწავლილი იქნება XIX - XX საუკუნეებში საქართველოს ადმინისტრაციულ-ტერიტორიული დაყოფისა და დასახლებული პუნქტების სახელწოდებათა შეცვლის დინამიკა. ნაშრომს, გარდა წმინდა მეცნიერულისა, პრაქტიკული მნიშვნელობაც ექნება.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Рисунок 4">
            <a:extLst>
              <a:ext uri="{FF2B5EF4-FFF2-40B4-BE49-F238E27FC236}">
                <a16:creationId xmlns:a16="http://schemas.microsoft.com/office/drawing/2014/main" xmlns="" id="{AB97B433-CB1A-453A-823F-E089C2E78F0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77441" y="177553"/>
            <a:ext cx="7152179" cy="6440749"/>
          </a:xfrm>
          <a:prstGeom prst="rect">
            <a:avLst/>
          </a:prstGeom>
        </p:spPr>
      </p:pic>
    </p:spTree>
    <p:extLst>
      <p:ext uri="{BB962C8B-B14F-4D97-AF65-F5344CB8AC3E}">
        <p14:creationId xmlns:p14="http://schemas.microsoft.com/office/powerpoint/2010/main" xmlns="" val="2742259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182AC7BA-E455-4ED0-9C6F-50153018283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2628" y="307032"/>
            <a:ext cx="11286744" cy="6413808"/>
          </a:xfrm>
          <a:prstGeom prst="rect">
            <a:avLst/>
          </a:prstGeom>
        </p:spPr>
      </p:pic>
    </p:spTree>
    <p:extLst>
      <p:ext uri="{BB962C8B-B14F-4D97-AF65-F5344CB8AC3E}">
        <p14:creationId xmlns:p14="http://schemas.microsoft.com/office/powerpoint/2010/main" xmlns="" val="4206372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AA4B760A-7F41-4379-A27E-5C9A8F0ED906}"/>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 y="2"/>
            <a:ext cx="5952742" cy="2967334"/>
          </a:xfrm>
        </p:spPr>
      </p:pic>
      <p:pic>
        <p:nvPicPr>
          <p:cNvPr id="7" name="Рисунок 6">
            <a:extLst>
              <a:ext uri="{FF2B5EF4-FFF2-40B4-BE49-F238E27FC236}">
                <a16:creationId xmlns:a16="http://schemas.microsoft.com/office/drawing/2014/main" xmlns="" id="{49D82B79-1575-464C-BAD1-D72BB427E9B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74536" y="0"/>
            <a:ext cx="5617465" cy="2967334"/>
          </a:xfrm>
          <a:prstGeom prst="rect">
            <a:avLst/>
          </a:prstGeom>
        </p:spPr>
      </p:pic>
      <p:pic>
        <p:nvPicPr>
          <p:cNvPr id="9" name="Рисунок 8">
            <a:extLst>
              <a:ext uri="{FF2B5EF4-FFF2-40B4-BE49-F238E27FC236}">
                <a16:creationId xmlns:a16="http://schemas.microsoft.com/office/drawing/2014/main" xmlns="" id="{9DE784BA-9D34-4126-AC58-195000008E4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0" y="3668792"/>
            <a:ext cx="6023564" cy="2457687"/>
          </a:xfrm>
          <a:prstGeom prst="rect">
            <a:avLst/>
          </a:prstGeom>
        </p:spPr>
      </p:pic>
      <p:pic>
        <p:nvPicPr>
          <p:cNvPr id="11" name="Рисунок 10">
            <a:extLst>
              <a:ext uri="{FF2B5EF4-FFF2-40B4-BE49-F238E27FC236}">
                <a16:creationId xmlns:a16="http://schemas.microsoft.com/office/drawing/2014/main" xmlns="" id="{393FE9C9-6D6F-4D7B-8CCC-73F6BD2DF8E4}"/>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74536" y="3668792"/>
            <a:ext cx="5617463" cy="2457687"/>
          </a:xfrm>
          <a:prstGeom prst="rect">
            <a:avLst/>
          </a:prstGeom>
        </p:spPr>
      </p:pic>
      <p:sp>
        <p:nvSpPr>
          <p:cNvPr id="12" name="Прямоугольник 11">
            <a:extLst>
              <a:ext uri="{FF2B5EF4-FFF2-40B4-BE49-F238E27FC236}">
                <a16:creationId xmlns:a16="http://schemas.microsoft.com/office/drawing/2014/main" xmlns="" id="{1FBFCC66-F1C3-4DC7-A643-2A2F2E470B45}"/>
              </a:ext>
            </a:extLst>
          </p:cNvPr>
          <p:cNvSpPr/>
          <p:nvPr/>
        </p:nvSpPr>
        <p:spPr>
          <a:xfrm>
            <a:off x="0" y="3059668"/>
            <a:ext cx="5952742" cy="369332"/>
          </a:xfrm>
          <a:prstGeom prst="rect">
            <a:avLst/>
          </a:prstGeom>
          <a:noFill/>
        </p:spPr>
        <p:txBody>
          <a:bodyPr wrap="square" lIns="91440" tIns="45720" rIns="91440" bIns="45720">
            <a:spAutoFit/>
          </a:bodyPr>
          <a:lstStyle/>
          <a:p>
            <a:pPr algn="ctr"/>
            <a:r>
              <a:rPr lang="ka-GE" b="1" dirty="0">
                <a:ln w="0"/>
                <a:effectLst>
                  <a:outerShdw blurRad="38100" dist="19050" dir="2700000" algn="tl" rotWithShape="0">
                    <a:schemeClr val="dk1">
                      <a:alpha val="40000"/>
                    </a:schemeClr>
                  </a:outerShdw>
                </a:effectLst>
              </a:rPr>
              <a:t>გორი, მე-19 საუკუნის მიწურული, მთავარი ქუჩა</a:t>
            </a:r>
            <a:endParaRPr lang="ru-RU" b="1" cap="none" spc="0" dirty="0">
              <a:ln w="0"/>
              <a:solidFill>
                <a:schemeClr val="tx1"/>
              </a:solidFill>
              <a:effectLst>
                <a:outerShdw blurRad="38100" dist="19050" dir="2700000" algn="tl" rotWithShape="0">
                  <a:schemeClr val="dk1">
                    <a:alpha val="40000"/>
                  </a:schemeClr>
                </a:outerShdw>
              </a:effectLst>
            </a:endParaRPr>
          </a:p>
        </p:txBody>
      </p:sp>
      <p:sp>
        <p:nvSpPr>
          <p:cNvPr id="13" name="Прямоугольник 12">
            <a:extLst>
              <a:ext uri="{FF2B5EF4-FFF2-40B4-BE49-F238E27FC236}">
                <a16:creationId xmlns:a16="http://schemas.microsoft.com/office/drawing/2014/main" xmlns="" id="{07A1B0DB-73AF-4E5A-B85F-6758FF12961A}"/>
              </a:ext>
            </a:extLst>
          </p:cNvPr>
          <p:cNvSpPr/>
          <p:nvPr/>
        </p:nvSpPr>
        <p:spPr>
          <a:xfrm>
            <a:off x="6731415" y="2967335"/>
            <a:ext cx="5375241" cy="923332"/>
          </a:xfrm>
          <a:prstGeom prst="rect">
            <a:avLst/>
          </a:prstGeom>
          <a:noFill/>
        </p:spPr>
        <p:txBody>
          <a:bodyPr wrap="square" lIns="91440" tIns="45720" rIns="91440" bIns="45720">
            <a:spAutoFit/>
          </a:bodyPr>
          <a:lstStyle/>
          <a:p>
            <a:pPr algn="ctr"/>
            <a:endParaRPr lang="ru-RU" sz="5400" b="0" cap="none" spc="0" dirty="0">
              <a:ln w="0"/>
              <a:solidFill>
                <a:schemeClr val="tx1"/>
              </a:solidFill>
              <a:effectLst>
                <a:outerShdw blurRad="38100" dist="19050" dir="2700000" algn="tl" rotWithShape="0">
                  <a:schemeClr val="dk1">
                    <a:alpha val="40000"/>
                  </a:schemeClr>
                </a:outerShdw>
              </a:effectLst>
            </a:endParaRPr>
          </a:p>
        </p:txBody>
      </p:sp>
      <p:sp>
        <p:nvSpPr>
          <p:cNvPr id="14" name="Прямоугольник 13">
            <a:extLst>
              <a:ext uri="{FF2B5EF4-FFF2-40B4-BE49-F238E27FC236}">
                <a16:creationId xmlns:a16="http://schemas.microsoft.com/office/drawing/2014/main" xmlns="" id="{6062806B-B9DE-4D74-8DC3-086D6C91DC3E}"/>
              </a:ext>
            </a:extLst>
          </p:cNvPr>
          <p:cNvSpPr/>
          <p:nvPr/>
        </p:nvSpPr>
        <p:spPr>
          <a:xfrm>
            <a:off x="6731412" y="2967335"/>
            <a:ext cx="5375243" cy="400110"/>
          </a:xfrm>
          <a:prstGeom prst="rect">
            <a:avLst/>
          </a:prstGeom>
          <a:noFill/>
        </p:spPr>
        <p:txBody>
          <a:bodyPr wrap="square" lIns="91440" tIns="45720" rIns="91440" bIns="45720">
            <a:spAutoFit/>
          </a:bodyPr>
          <a:lstStyle/>
          <a:p>
            <a:pPr algn="ctr"/>
            <a:r>
              <a:rPr lang="ka-GE" sz="2000" b="1" dirty="0">
                <a:ln w="0"/>
                <a:effectLst>
                  <a:outerShdw blurRad="38100" dist="19050" dir="2700000" algn="tl" rotWithShape="0">
                    <a:schemeClr val="dk1">
                      <a:alpha val="40000"/>
                    </a:schemeClr>
                  </a:outerShdw>
                </a:effectLst>
              </a:rPr>
              <a:t>სოხუმ-კალე, მე-19 საუკუნის მიწურ</a:t>
            </a:r>
            <a:r>
              <a:rPr lang="ka-GE" sz="2000" dirty="0">
                <a:ln w="0"/>
                <a:effectLst>
                  <a:outerShdw blurRad="38100" dist="19050" dir="2700000" algn="tl" rotWithShape="0">
                    <a:schemeClr val="dk1">
                      <a:alpha val="40000"/>
                    </a:schemeClr>
                  </a:outerShdw>
                </a:effectLst>
              </a:rPr>
              <a:t>ული</a:t>
            </a:r>
            <a:endParaRPr lang="ru-RU" sz="2000" b="0" cap="none" spc="0" dirty="0">
              <a:ln w="0"/>
              <a:solidFill>
                <a:schemeClr val="tx1"/>
              </a:solidFill>
              <a:effectLst>
                <a:outerShdw blurRad="38100" dist="19050" dir="2700000" algn="tl" rotWithShape="0">
                  <a:schemeClr val="dk1">
                    <a:alpha val="40000"/>
                  </a:schemeClr>
                </a:outerShdw>
              </a:effectLst>
            </a:endParaRPr>
          </a:p>
        </p:txBody>
      </p:sp>
      <p:sp>
        <p:nvSpPr>
          <p:cNvPr id="19" name="TextBox 18">
            <a:extLst>
              <a:ext uri="{FF2B5EF4-FFF2-40B4-BE49-F238E27FC236}">
                <a16:creationId xmlns:a16="http://schemas.microsoft.com/office/drawing/2014/main" xmlns="" id="{94F71F29-0D3F-43BE-9E3F-231C5EF0DFF4}"/>
              </a:ext>
            </a:extLst>
          </p:cNvPr>
          <p:cNvSpPr txBox="1"/>
          <p:nvPr/>
        </p:nvSpPr>
        <p:spPr>
          <a:xfrm>
            <a:off x="73152" y="6272784"/>
            <a:ext cx="5952742" cy="400110"/>
          </a:xfrm>
          <a:prstGeom prst="rect">
            <a:avLst/>
          </a:prstGeom>
          <a:noFill/>
        </p:spPr>
        <p:txBody>
          <a:bodyPr wrap="square" rtlCol="0">
            <a:spAutoFit/>
          </a:bodyPr>
          <a:lstStyle/>
          <a:p>
            <a:r>
              <a:rPr lang="ka-GE" sz="2000" b="1" dirty="0"/>
              <a:t>სოხუმ-კალე, მე-19 საუკუნის მიწურული</a:t>
            </a:r>
            <a:endParaRPr lang="ru-RU" sz="2000" b="1" dirty="0"/>
          </a:p>
        </p:txBody>
      </p:sp>
      <p:sp>
        <p:nvSpPr>
          <p:cNvPr id="21" name="TextBox 20">
            <a:extLst>
              <a:ext uri="{FF2B5EF4-FFF2-40B4-BE49-F238E27FC236}">
                <a16:creationId xmlns:a16="http://schemas.microsoft.com/office/drawing/2014/main" xmlns="" id="{25EFA8FE-2F2F-4D32-B2CF-55774B6D88BD}"/>
              </a:ext>
            </a:extLst>
          </p:cNvPr>
          <p:cNvSpPr txBox="1"/>
          <p:nvPr/>
        </p:nvSpPr>
        <p:spPr>
          <a:xfrm>
            <a:off x="6816757" y="6243160"/>
            <a:ext cx="5302091" cy="400110"/>
          </a:xfrm>
          <a:prstGeom prst="rect">
            <a:avLst/>
          </a:prstGeom>
          <a:noFill/>
        </p:spPr>
        <p:txBody>
          <a:bodyPr wrap="square" rtlCol="0">
            <a:spAutoFit/>
          </a:bodyPr>
          <a:lstStyle/>
          <a:p>
            <a:r>
              <a:rPr lang="ka-GE" sz="2000" b="1" dirty="0"/>
              <a:t>სოხუმ-კალე, მე-19 საუკუნის მიწურული</a:t>
            </a:r>
            <a:endParaRPr lang="ru-RU" sz="2000" b="1" dirty="0"/>
          </a:p>
        </p:txBody>
      </p:sp>
    </p:spTree>
    <p:extLst>
      <p:ext uri="{BB962C8B-B14F-4D97-AF65-F5344CB8AC3E}">
        <p14:creationId xmlns:p14="http://schemas.microsoft.com/office/powerpoint/2010/main" xmlns="" val="2046767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E3345A83-5C78-4494-ABE4-5FF304D0AADF}"/>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5619566" cy="4123749"/>
          </a:xfrm>
        </p:spPr>
      </p:pic>
      <p:pic>
        <p:nvPicPr>
          <p:cNvPr id="7" name="Рисунок 6">
            <a:extLst>
              <a:ext uri="{FF2B5EF4-FFF2-40B4-BE49-F238E27FC236}">
                <a16:creationId xmlns:a16="http://schemas.microsoft.com/office/drawing/2014/main" xmlns="" id="{72A9B8F1-E10C-4E2F-8D6E-41189190A58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19566" y="3151573"/>
            <a:ext cx="6559298" cy="3706427"/>
          </a:xfrm>
          <a:prstGeom prst="rect">
            <a:avLst/>
          </a:prstGeom>
        </p:spPr>
      </p:pic>
    </p:spTree>
    <p:extLst>
      <p:ext uri="{BB962C8B-B14F-4D97-AF65-F5344CB8AC3E}">
        <p14:creationId xmlns:p14="http://schemas.microsoft.com/office/powerpoint/2010/main" xmlns="" val="257074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3633048-C8C5-435B-A447-D4ADC2485B35}"/>
              </a:ext>
            </a:extLst>
          </p:cNvPr>
          <p:cNvSpPr>
            <a:spLocks noGrp="1"/>
          </p:cNvSpPr>
          <p:nvPr>
            <p:ph type="title"/>
          </p:nvPr>
        </p:nvSpPr>
        <p:spPr>
          <a:xfrm>
            <a:off x="838200" y="365125"/>
            <a:ext cx="10515600" cy="6159962"/>
          </a:xfrm>
        </p:spPr>
        <p:txBody>
          <a:bodyPr>
            <a:normAutofit fontScale="90000"/>
          </a:bodyPr>
          <a:lstStyle/>
          <a:p>
            <a:pPr indent="449580">
              <a:lnSpc>
                <a:spcPct val="115000"/>
              </a:lnSpc>
              <a:spcAft>
                <a:spcPts val="10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საბჭოთა ხელისუფლების დამყარების შემდეგ, 1921 წლიდან, საქართველოში ძირითად ადმინისტრაციულ ერთეულს მაზრა წარმოადგენდა.</a:t>
            </a:r>
            <a:br>
              <a:rPr lang="ka-GE" sz="2200" dirty="0">
                <a:effectLst/>
                <a:latin typeface="Sylfaen" panose="010A0502050306030303" pitchFamily="18" charset="0"/>
                <a:ea typeface="Calibri" panose="020F0502020204030204" pitchFamily="34" charset="0"/>
                <a:cs typeface="Times New Roman" panose="02020603050405020304" pitchFamily="18" charset="0"/>
              </a:rPr>
            </a:b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1922 წლის დასაწყისში საქართველოს სსრ ადმინისტრაციული დაყოფა ასეთი სახით ჩამოყალიბდა: </a:t>
            </a:r>
            <a:br>
              <a:rPr lang="ka-GE" sz="2200" dirty="0">
                <a:effectLst/>
                <a:latin typeface="Sylfaen" panose="010A0502050306030303" pitchFamily="18" charset="0"/>
                <a:ea typeface="Calibri" panose="020F0502020204030204" pitchFamily="34" charset="0"/>
                <a:cs typeface="Times New Roman" panose="02020603050405020304" pitchFamily="18" charset="0"/>
              </a:rPr>
            </a:b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17 მაზრა: </a:t>
            </a:r>
            <a:r>
              <a:rPr lang="ka-GE" sz="2200" i="1" dirty="0">
                <a:effectLst/>
                <a:latin typeface="Sylfaen" panose="010A0502050306030303" pitchFamily="18" charset="0"/>
                <a:ea typeface="Calibri" panose="020F0502020204030204" pitchFamily="34" charset="0"/>
                <a:cs typeface="Times New Roman" panose="02020603050405020304" pitchFamily="18" charset="0"/>
              </a:rPr>
              <a:t>ახალქალაქის, ახალციხის, ბორჩალოს, გორის, დუშეთის, თელავის, თიანეთის, სიღნაღის, თბილისის, სვანეთის, ზუგდიდის, ლეჩხუმის, ოზურგეთის, რაჭის, სენაკის, ქუთაისის, შორაპნის</a:t>
            </a:r>
            <a:r>
              <a:rPr lang="ka-GE" sz="2200" dirty="0">
                <a:effectLst/>
                <a:latin typeface="Sylfaen" panose="010A0502050306030303" pitchFamily="18" charset="0"/>
                <a:ea typeface="Calibri" panose="020F0502020204030204" pitchFamily="34" charset="0"/>
                <a:cs typeface="Times New Roman" panose="02020603050405020304" pitchFamily="18" charset="0"/>
              </a:rPr>
              <a:t>.</a:t>
            </a:r>
            <a:br>
              <a:rPr lang="ka-GE" sz="2200" dirty="0">
                <a:effectLst/>
                <a:latin typeface="Sylfaen" panose="010A0502050306030303" pitchFamily="18" charset="0"/>
                <a:ea typeface="Calibri" panose="020F0502020204030204" pitchFamily="34" charset="0"/>
                <a:cs typeface="Times New Roman" panose="02020603050405020304" pitchFamily="18" charset="0"/>
              </a:rPr>
            </a:b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აფხაზეთის სს რესპუბლიკა 5 მაზრით - </a:t>
            </a:r>
            <a:r>
              <a:rPr lang="ka-GE" sz="2200" i="1" dirty="0">
                <a:effectLst/>
                <a:latin typeface="Sylfaen" panose="010A0502050306030303" pitchFamily="18" charset="0"/>
                <a:ea typeface="Calibri" panose="020F0502020204030204" pitchFamily="34" charset="0"/>
                <a:cs typeface="Times New Roman" panose="02020603050405020304" pitchFamily="18" charset="0"/>
              </a:rPr>
              <a:t>გაგრის, გუდაუთის, გუმისთის, კოდორის, სამურზაყანოს</a:t>
            </a:r>
            <a:r>
              <a:rPr lang="ka-GE" sz="2200" dirty="0">
                <a:effectLst/>
                <a:latin typeface="Sylfaen" panose="010A0502050306030303" pitchFamily="18" charset="0"/>
                <a:ea typeface="Calibri" panose="020F0502020204030204" pitchFamily="34" charset="0"/>
                <a:cs typeface="Times New Roman" panose="02020603050405020304" pitchFamily="18" charset="0"/>
              </a:rPr>
              <a:t>. </a:t>
            </a:r>
            <a:br>
              <a:rPr lang="ka-GE" sz="2200" dirty="0">
                <a:effectLst/>
                <a:latin typeface="Sylfaen" panose="010A0502050306030303" pitchFamily="18" charset="0"/>
                <a:ea typeface="Calibri" panose="020F0502020204030204" pitchFamily="34" charset="0"/>
                <a:cs typeface="Times New Roman" panose="02020603050405020304" pitchFamily="18" charset="0"/>
              </a:rPr>
            </a:b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აჭარისტანის ასს რესპუბლიკა 5 მაზრით - </a:t>
            </a:r>
            <a:r>
              <a:rPr lang="ka-GE" sz="2200" i="1" dirty="0">
                <a:effectLst/>
                <a:latin typeface="Sylfaen" panose="010A0502050306030303" pitchFamily="18" charset="0"/>
                <a:ea typeface="Calibri" panose="020F0502020204030204" pitchFamily="34" charset="0"/>
                <a:cs typeface="Times New Roman" panose="02020603050405020304" pitchFamily="18" charset="0"/>
              </a:rPr>
              <a:t>ხულოს, ქედის, ქობულეთის, აჭარისწყლის, ჭოროხის</a:t>
            </a:r>
            <a:r>
              <a:rPr lang="ka-GE" sz="2200" dirty="0">
                <a:effectLst/>
                <a:latin typeface="Sylfaen" panose="010A0502050306030303" pitchFamily="18" charset="0"/>
                <a:ea typeface="Calibri" panose="020F0502020204030204" pitchFamily="34" charset="0"/>
                <a:cs typeface="Times New Roman" panose="02020603050405020304" pitchFamily="18" charset="0"/>
              </a:rPr>
              <a:t>.</a:t>
            </a:r>
            <a:br>
              <a:rPr lang="ka-GE" sz="2200" dirty="0">
                <a:effectLst/>
                <a:latin typeface="Sylfaen" panose="010A0502050306030303" pitchFamily="18" charset="0"/>
                <a:ea typeface="Calibri" panose="020F0502020204030204" pitchFamily="34" charset="0"/>
                <a:cs typeface="Times New Roman" panose="02020603050405020304" pitchFamily="18" charset="0"/>
              </a:rPr>
            </a:b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სამხრეთ ოსეთის ავტონომიური ოლქი 3 მაზრით - </a:t>
            </a:r>
            <a:r>
              <a:rPr lang="ka-GE" sz="2200" i="1" dirty="0">
                <a:effectLst/>
                <a:latin typeface="Sylfaen" panose="010A0502050306030303" pitchFamily="18" charset="0"/>
                <a:ea typeface="Calibri" panose="020F0502020204030204" pitchFamily="34" charset="0"/>
                <a:cs typeface="Times New Roman" panose="02020603050405020304" pitchFamily="18" charset="0"/>
              </a:rPr>
              <a:t>ცხინვალის, ჯავის, ახალგორის</a:t>
            </a:r>
            <a:r>
              <a:rPr lang="ka-GE" sz="2200" dirty="0">
                <a:effectLst/>
                <a:latin typeface="Sylfaen" panose="010A0502050306030303" pitchFamily="18"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Tree>
    <p:extLst>
      <p:ext uri="{BB962C8B-B14F-4D97-AF65-F5344CB8AC3E}">
        <p14:creationId xmlns:p14="http://schemas.microsoft.com/office/powerpoint/2010/main" xmlns="" val="2633461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D4A42B9-A528-4041-AFDF-68D82632FC64}"/>
              </a:ext>
            </a:extLst>
          </p:cNvPr>
          <p:cNvSpPr>
            <a:spLocks noGrp="1"/>
          </p:cNvSpPr>
          <p:nvPr>
            <p:ph type="title"/>
          </p:nvPr>
        </p:nvSpPr>
        <p:spPr/>
        <p:txBody>
          <a:bodyPr/>
          <a:lstStyle/>
          <a:p>
            <a:r>
              <a:rPr lang="ka-GE" sz="1800" dirty="0">
                <a:effectLst/>
                <a:latin typeface="Sylfaen" panose="010A0502050306030303" pitchFamily="18" charset="0"/>
                <a:ea typeface="Calibri" panose="020F0502020204030204" pitchFamily="34" charset="0"/>
                <a:cs typeface="Times New Roman" panose="02020603050405020304" pitchFamily="18" charset="0"/>
              </a:rPr>
              <a:t>1930 წლიდან საქართველოში მაზრებად დაყოფა რაიონებად დაყოფით შეიცვალა.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11" name="Объект 10">
            <a:extLst>
              <a:ext uri="{FF2B5EF4-FFF2-40B4-BE49-F238E27FC236}">
                <a16:creationId xmlns:a16="http://schemas.microsoft.com/office/drawing/2014/main" xmlns="" id="{46E6295C-BFFE-458F-8FB8-69884EE2C8BA}"/>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9390" y="1918317"/>
            <a:ext cx="5545585" cy="4864814"/>
          </a:xfrm>
        </p:spPr>
      </p:pic>
      <p:pic>
        <p:nvPicPr>
          <p:cNvPr id="7" name="Рисунок 6">
            <a:extLst>
              <a:ext uri="{FF2B5EF4-FFF2-40B4-BE49-F238E27FC236}">
                <a16:creationId xmlns:a16="http://schemas.microsoft.com/office/drawing/2014/main" xmlns="" id="{1D8162C0-7E5C-4AE4-8651-B1CBDE35EF0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10182" y="1918317"/>
            <a:ext cx="5992427" cy="4864814"/>
          </a:xfrm>
          <a:prstGeom prst="rect">
            <a:avLst/>
          </a:prstGeom>
        </p:spPr>
      </p:pic>
    </p:spTree>
    <p:extLst>
      <p:ext uri="{BB962C8B-B14F-4D97-AF65-F5344CB8AC3E}">
        <p14:creationId xmlns:p14="http://schemas.microsoft.com/office/powerpoint/2010/main" xmlns="" val="3647630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21BD9DE-5678-4561-9975-E328A3AE6CE0}"/>
              </a:ext>
            </a:extLst>
          </p:cNvPr>
          <p:cNvSpPr>
            <a:spLocks noGrp="1"/>
          </p:cNvSpPr>
          <p:nvPr>
            <p:ph type="title"/>
          </p:nvPr>
        </p:nvSpPr>
        <p:spPr>
          <a:xfrm>
            <a:off x="838200" y="365125"/>
            <a:ext cx="5535967" cy="6238204"/>
          </a:xfrm>
        </p:spPr>
        <p:txBody>
          <a:bodyPr>
            <a:normAutofit/>
          </a:bodyPr>
          <a:lstStyle/>
          <a:p>
            <a:pPr indent="449580">
              <a:lnSpc>
                <a:spcPct val="150000"/>
              </a:lnSpc>
              <a:spcAft>
                <a:spcPts val="1000"/>
              </a:spcAft>
            </a:pPr>
            <a:r>
              <a:rPr lang="ka-GE" sz="1800" dirty="0">
                <a:effectLst/>
                <a:latin typeface="Sylfaen" panose="010A0502050306030303" pitchFamily="18" charset="0"/>
                <a:ea typeface="Calibri" panose="020F0502020204030204" pitchFamily="34" charset="0"/>
                <a:cs typeface="Times New Roman" panose="02020603050405020304" pitchFamily="18" charset="0"/>
              </a:rPr>
              <a:t>1932 წლის 28 დეკემბერს საქართველოს სსრ ცაკ-ის მცირე პრეზიდიუმმა განიხილა საქართველოს სსრ ქალაქებისა და დაბების სიაში ცვლილებების შეტანის შესახებ და დაადგინა:</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დასახლებული პუნქტები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შაუმიანი</a:t>
            </a:r>
            <a:r>
              <a:rPr lang="ka-GE" sz="1800" dirty="0">
                <a:effectLst/>
                <a:latin typeface="Sylfaen" panose="010A0502050306030303" pitchFamily="18" charset="0"/>
                <a:ea typeface="Calibri" panose="020F0502020204030204" pitchFamily="34" charset="0"/>
                <a:cs typeface="Times New Roman" panose="02020603050405020304" pitchFamily="18" charset="0"/>
              </a:rPr>
              <a:t> 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ლუქსემბურგი</a:t>
            </a:r>
            <a:r>
              <a:rPr lang="ka-GE" sz="1800" dirty="0">
                <a:effectLst/>
                <a:latin typeface="Sylfaen" panose="010A0502050306030303" pitchFamily="18" charset="0"/>
                <a:ea typeface="Calibri" panose="020F0502020204030204" pitchFamily="34" charset="0"/>
                <a:cs typeface="Times New Roman" panose="02020603050405020304" pitchFamily="18" charset="0"/>
              </a:rPr>
              <a:t> გამოირიცხოს საქართველოს სსრ ქალაქების სიიდან და ჩაითვალოს დაბებად, ქალაქის ტიპის დასახლებულ ადგილებად;</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დასახლებული პუნქტი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გაგრა</a:t>
            </a:r>
            <a:r>
              <a:rPr lang="ka-GE" sz="1800" dirty="0">
                <a:effectLst/>
                <a:latin typeface="Sylfaen" panose="010A0502050306030303" pitchFamily="18" charset="0"/>
                <a:ea typeface="Calibri" panose="020F0502020204030204" pitchFamily="34" charset="0"/>
                <a:cs typeface="Times New Roman" panose="02020603050405020304" pitchFamily="18" charset="0"/>
              </a:rPr>
              <a:t> შეტანილ იქნას ქალაქების სიაში;</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a-GE" sz="1800" dirty="0">
                <a:effectLst/>
                <a:latin typeface="Sylfaen" panose="010A0502050306030303" pitchFamily="18" charset="0"/>
                <a:ea typeface="Calibri" panose="020F0502020204030204" pitchFamily="34" charset="0"/>
                <a:cs typeface="Times New Roman" panose="02020603050405020304" pitchFamily="18" charset="0"/>
              </a:rPr>
              <a:t>დასახლებული პუნქტები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ველისციხე </a:t>
            </a:r>
            <a:r>
              <a:rPr lang="ka-GE" sz="1800" dirty="0">
                <a:effectLst/>
                <a:latin typeface="Sylfaen" panose="010A0502050306030303" pitchFamily="18" charset="0"/>
                <a:ea typeface="Calibri" panose="020F0502020204030204" pitchFamily="34" charset="0"/>
                <a:cs typeface="Times New Roman" panose="02020603050405020304" pitchFamily="18" charset="0"/>
              </a:rPr>
              <a:t>და </a:t>
            </a:r>
            <a:r>
              <a:rPr lang="ka-GE" sz="1800" i="1" dirty="0">
                <a:effectLst/>
                <a:latin typeface="Sylfaen" panose="010A0502050306030303" pitchFamily="18" charset="0"/>
                <a:ea typeface="Calibri" panose="020F0502020204030204" pitchFamily="34" charset="0"/>
                <a:cs typeface="Times New Roman" panose="02020603050405020304" pitchFamily="18" charset="0"/>
              </a:rPr>
              <a:t>ყულევი</a:t>
            </a:r>
            <a:r>
              <a:rPr lang="ka-GE" sz="1800" dirty="0">
                <a:effectLst/>
                <a:latin typeface="Sylfaen" panose="010A0502050306030303" pitchFamily="18" charset="0"/>
                <a:ea typeface="Calibri" panose="020F0502020204030204" pitchFamily="34" charset="0"/>
                <a:cs typeface="Times New Roman" panose="02020603050405020304" pitchFamily="18" charset="0"/>
              </a:rPr>
              <a:t> გამოირიცხოს დაბების, ქალაქის ტიპის დასახლებების სიიდან და ჩაითვალოს დაბებად.</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graphicFrame>
        <p:nvGraphicFramePr>
          <p:cNvPr id="5" name="Объект 4">
            <a:extLst>
              <a:ext uri="{FF2B5EF4-FFF2-40B4-BE49-F238E27FC236}">
                <a16:creationId xmlns:a16="http://schemas.microsoft.com/office/drawing/2014/main" xmlns="" id="{925637B7-AB0A-4548-A087-C53FA610D074}"/>
              </a:ext>
            </a:extLst>
          </p:cNvPr>
          <p:cNvGraphicFramePr>
            <a:graphicFrameLocks noChangeAspect="1"/>
          </p:cNvGraphicFramePr>
          <p:nvPr>
            <p:extLst>
              <p:ext uri="{D42A27DB-BD31-4B8C-83A1-F6EECF244321}">
                <p14:modId xmlns:p14="http://schemas.microsoft.com/office/powerpoint/2010/main" xmlns="" val="3375247086"/>
              </p:ext>
            </p:extLst>
          </p:nvPr>
        </p:nvGraphicFramePr>
        <p:xfrm>
          <a:off x="6474333" y="438912"/>
          <a:ext cx="5535967" cy="6164417"/>
        </p:xfrm>
        <a:graphic>
          <a:graphicData uri="http://schemas.openxmlformats.org/presentationml/2006/ole">
            <p:oleObj spid="_x0000_s1027" name="PDF" r:id="rId3" imgW="0" imgH="360" progId="FoxitReader.Document">
              <p:embed/>
            </p:oleObj>
          </a:graphicData>
        </a:graphic>
      </p:graphicFrame>
    </p:spTree>
    <p:extLst>
      <p:ext uri="{BB962C8B-B14F-4D97-AF65-F5344CB8AC3E}">
        <p14:creationId xmlns:p14="http://schemas.microsoft.com/office/powerpoint/2010/main" xmlns="" val="1121835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A901A61-D418-4C66-A5D6-08D59F3AE875}"/>
              </a:ext>
            </a:extLst>
          </p:cNvPr>
          <p:cNvSpPr>
            <a:spLocks noGrp="1"/>
          </p:cNvSpPr>
          <p:nvPr>
            <p:ph type="title"/>
          </p:nvPr>
        </p:nvSpPr>
        <p:spPr>
          <a:xfrm>
            <a:off x="5974673" y="365125"/>
            <a:ext cx="5992426" cy="6186595"/>
          </a:xfrm>
        </p:spPr>
        <p:txBody>
          <a:bodyPr>
            <a:normAutofit fontScale="90000"/>
          </a:bodyPr>
          <a:lstStyle/>
          <a:p>
            <a:pPr indent="449580">
              <a:lnSpc>
                <a:spcPct val="150000"/>
              </a:lnSpc>
              <a:spcAft>
                <a:spcPts val="1000"/>
              </a:spcAft>
            </a:pPr>
            <a:r>
              <a:rPr lang="ka-GE" sz="2200" dirty="0">
                <a:effectLst/>
                <a:latin typeface="Sylfaen" panose="010A0502050306030303" pitchFamily="18" charset="0"/>
                <a:ea typeface="Calibri" panose="020F0502020204030204" pitchFamily="34" charset="0"/>
                <a:cs typeface="Times New Roman" panose="02020603050405020304" pitchFamily="18" charset="0"/>
              </a:rPr>
              <a:t>იმავე ხანებში დაზუსტდა მთელი რიგი დასახლებული პუნქტების სახელწოდებები.  </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სსრ კავშირის ცაკის 1936 წლის 17 აგვისტოს დადგენილებით, რუსულ ენაზე დაზუსტდა რიგი დასახლებული პუნქტების სახელწოდებები:</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Сухум – Сухуми</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Ткварчелы - Ткварчели</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Очамчиры – Очамчири</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Кобулеты – Кобулети</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Батум – Батуми</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Тифлис - Тбилиси</a:t>
            </a:r>
            <a:r>
              <a:rPr lang="ru-RU" sz="2200" dirty="0">
                <a:effectLst/>
                <a:latin typeface="Calibri" panose="020F0502020204030204" pitchFamily="34" charset="0"/>
                <a:ea typeface="Calibri" panose="020F0502020204030204" pitchFamily="34" charset="0"/>
                <a:cs typeface="Times New Roman" panose="02020603050405020304" pitchFamily="18" charset="0"/>
              </a:rPr>
              <a:t/>
            </a:r>
            <a:br>
              <a:rPr lang="ru-RU" sz="2200" dirty="0">
                <a:effectLst/>
                <a:latin typeface="Calibri" panose="020F0502020204030204" pitchFamily="34" charset="0"/>
                <a:ea typeface="Calibri" panose="020F0502020204030204" pitchFamily="34" charset="0"/>
                <a:cs typeface="Times New Roman" panose="02020603050405020304" pitchFamily="18" charset="0"/>
              </a:rPr>
            </a:br>
            <a:r>
              <a:rPr lang="ka-GE" sz="2200" dirty="0">
                <a:effectLst/>
                <a:latin typeface="Sylfaen" panose="010A0502050306030303" pitchFamily="18" charset="0"/>
                <a:ea typeface="Calibri" panose="020F0502020204030204" pitchFamily="34" charset="0"/>
                <a:cs typeface="Times New Roman" panose="02020603050405020304" pitchFamily="18" charset="0"/>
              </a:rPr>
              <a:t>და სხვ.</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Рисунок 4">
            <a:extLst>
              <a:ext uri="{FF2B5EF4-FFF2-40B4-BE49-F238E27FC236}">
                <a16:creationId xmlns:a16="http://schemas.microsoft.com/office/drawing/2014/main" xmlns="" id="{E9909F70-0EAA-4C35-8D66-03D08FC5039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9411" y="452760"/>
            <a:ext cx="5143500" cy="6098959"/>
          </a:xfrm>
          <a:prstGeom prst="rect">
            <a:avLst/>
          </a:prstGeom>
        </p:spPr>
      </p:pic>
    </p:spTree>
    <p:extLst>
      <p:ext uri="{BB962C8B-B14F-4D97-AF65-F5344CB8AC3E}">
        <p14:creationId xmlns:p14="http://schemas.microsoft.com/office/powerpoint/2010/main" xmlns="" val="6418634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TM04033921[[fn=Дамаск]]</Template>
  <TotalTime>77</TotalTime>
  <Words>396</Words>
  <Application>Microsoft Office PowerPoint</Application>
  <PresentationFormat>Произвольный</PresentationFormat>
  <Paragraphs>29</Paragraphs>
  <Slides>20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2" baseType="lpstr">
      <vt:lpstr>Damask</vt:lpstr>
      <vt:lpstr>PDF</vt:lpstr>
      <vt:lpstr>    საქართველოს უნივერსიტეტი  თამაზ ბერაძის სახელობის ქართველოლოგიის ინსტიტუტი  საქართველოს ადმინისტრაციულ-ტერიტორიული დაყოფა XIX-XX საუკუნეებში                                            ბეჟან ხორავა</vt:lpstr>
      <vt:lpstr>Слайд 2</vt:lpstr>
      <vt:lpstr>Слайд 3</vt:lpstr>
      <vt:lpstr>Слайд 4</vt:lpstr>
      <vt:lpstr>Слайд 5</vt:lpstr>
      <vt:lpstr> საბჭოთა ხელისუფლების დამყარების შემდეგ, 1921 წლიდან, საქართველოში ძირითად ადმინისტრაციულ ერთეულს მაზრა წარმოადგენდა.  1922 წლის დასაწყისში საქართველოს სსრ ადმინისტრაციული დაყოფა ასეთი სახით ჩამოყალიბდა:   17 მაზრა: ახალქალაქის, ახალციხის, ბორჩალოს, გორის, დუშეთის, თელავის, თიანეთის, სიღნაღის, თბილისის, სვანეთის, ზუგდიდის, ლეჩხუმის, ოზურგეთის, რაჭის, სენაკის, ქუთაისის, შორაპნის.  აფხაზეთის სს რესპუბლიკა 5 მაზრით - გაგრის, გუდაუთის, გუმისთის, კოდორის, სამურზაყანოს.   აჭარისტანის ასს რესპუბლიკა 5 მაზრით - ხულოს, ქედის, ქობულეთის, აჭარისწყლის, ჭოროხის.  სამხრეთ ოსეთის ავტონომიური ოლქი 3 მაზრით - ცხინვალის, ჯავის, ახალგორის. </vt:lpstr>
      <vt:lpstr>1930 წლიდან საქართველოში მაზრებად დაყოფა რაიონებად დაყოფით შეიცვალა. </vt:lpstr>
      <vt:lpstr>1932 წლის 28 დეკემბერს საქართველოს სსრ ცაკ-ის მცირე პრეზიდიუმმა განიხილა საქართველოს სსრ ქალაქებისა და დაბების სიაში ცვლილებების შეტანის შესახებ და დაადგინა: დასახლებული პუნქტები შაუმიანი და ლუქსემბურგი გამოირიცხოს საქართველოს სსრ ქალაქების სიიდან და ჩაითვალოს დაბებად, ქალაქის ტიპის დასახლებულ ადგილებად; დასახლებული პუნქტი გაგრა შეტანილ იქნას ქალაქების სიაში; დასახლებული პუნქტები ველისციხე და ყულევი გამოირიცხოს დაბების, ქალაქის ტიპის დასახლებების სიიდან და ჩაითვალოს დაბებად. </vt:lpstr>
      <vt:lpstr>იმავე ხანებში დაზუსტდა მთელი რიგი დასახლებული პუნქტების სახელწოდებები.   სსრ კავშირის ცაკის 1936 წლის 17 აგვისტოს დადგენილებით, რუსულ ენაზე დაზუსტდა რიგი დასახლებული პუნქტების სახელწოდებები: Сухум – Сухуми Ткварчелы - Ткварчели Очамчиры – Очамчири Кобулеты – Кобулети Батум – Батуми Тифлис - Тбилиси და სხვ. </vt:lpstr>
      <vt:lpstr>საბჭოთა ხელისუფლების ერთ-ერთი მთავარი საზრუნავი, მთელი სსრ კავშირის მასშტაბით დასახლებული პუნქტების სახელწოდებების შეცვლა იყო. გეოგრაფიული სახელოდებები იცვლებოდა იდეოლოგიზებული სახელებით, _ რევოლუციონერების, ბოლშევიკი ფუნქციონერების სახელებითა და გვარსახელებით, კომუნისტურ იდეოლოგიასთან დაკავშირებული ცნებების აღმნიშვნელი სახელებით. სსრ კავშირში შემავალ ყველა რესპუბლიკაში მასობრივად ცვლიდნენ ტოპონიმებს. ბუნებრივია, ამ პროცესს საქართველო ვერ ასცდებოდა. მთელ რიგ დასახლებულ პუნქტებს გადაერქვა სახელები და ბოლშევიკების სახელები დაერქვა. </vt:lpstr>
      <vt:lpstr>სსრ კავშირის ცაკმა 1934 წლის 27 ივლისს მიიღო დადგენილება ქალაქ ოზურგეთისათვის მახარაძის, ხოლო ოზურგეთის რაიონის მახარაძის რაიონად გადარქმევის შესახებ. სსრ კავშირის ცაკმა 1936 წლის 25 აპრილს მიიღო დადგენილება ქალაქ ხონისათვის წულუკიძის, ხოლო ხონის რაიონის წულუკიძის რაიონად გადარქმევის შესახებ. სსრ კავშირის ცაკმა 1936 წლის 8 ივლისს მიიღო დადგენილება სოფელ მარტვილისათვის გეგეჭკორის, ხოლო მარტვილის რაიონისათვის გეგეჭკორის რაიონის გადარქმევის შესახებ. </vt:lpstr>
      <vt:lpstr>იმავდროულად, 30-40-იან წლებში მთელი რიგი დასახლებული პუნქტების  უცხო სახელწოდებები ქართული სახელწოდებებით შეიცვალა. საქართველოს სსრ უმაღლესი საბჭოს პრეზიდიუმის 1940 წლის 19 ოქტომბრის ბრძანებულებით: აღბულაღის რაიონის ცენტრს სოფელ აღბულაღს ეწოდა სოფელი თეთრი წყარო, ხოლო აღბულაღის რაიონს _ თეთრი წყაროს რაიონი. საქართველოს სსრ უმაღლესი საბჭოს პრეზიდიუმის 1947 წლის 18 მარტის ბრძანებულებით: ბორჩალოს რაიონის ცენტრს სოფელ ბორჩალოს ეწოდა სოფელი მარნეული და ბორჩალოს რაიონს _ მარნეულის რაიონი. ბაშკიჩეთის რაიონის ცენტრს სოფელ ბაშკიჩეთს ეწოდა სოფელი დმანისი და ბაშკიჩეთის რაიონს _ დმანისის რაიონი. ყარაიის რაიონის ცენტრს სოფელ ყარაიას ეწოდა სოფელი გარდაბანი და ყარაიის რაიონს _ გარდაბნის რაიონი. </vt:lpstr>
      <vt:lpstr>Слайд 13</vt:lpstr>
      <vt:lpstr>1962-1963 წლებში საქართველოში, ისევე როგორც მთელ სსრ კავშირში, ადმინისტრაციულ-ტერიტორიული რეფორმა გატარდა, რომელიც რაიონების გაერთიანების გზით მათ გამსხვილებას ისახავდა მიზნად. 1963 წლის 2 იანვრის ბრძანებულებით აბაშისა და გეგეჭკორის რაიონები გააერთიანეს ერთ გეგეჭკორის რაიონად, ცენტრით დაბა გეგეჭკორში. იმავე ბრძანებულებით, წალენჯიხისა და ხობის რაიონები ზუგდიდის რაიონს მიუერთეს, ხოლო ჩხოროწყუს რაიონი _ ცხაკაიას რაიონს; გუდაუთისა და გაგრის რაიონები გააერთიანეს ერთ გუდაუთის რაიონად, ცენტრით ქალაქ გუდაუთაში; სოხუმისა და ოჩამჩირის რაიონები გააერთიანეს ერთ ოჩამჩირის რაიონად, ცენტრით ქალაქ ოჩამჩირეში და სხვ.  </vt:lpstr>
      <vt:lpstr>რაიონების გაერთიანებამ არ გაამართლა, ამიტომ გაუქმებული რაიონები მალევე აღადგინეს.  საქართველოს სსრ უმაღლესი საბჭოს პრეზიდიუმის 1964 წლის 23 დეკემბრის დადგენილებით ცხაკაიას რაიონს გამოეყო ჩხოროწყუს რაიონი ცენტრით დაბა ჩხოროწყუში. იმავდროულად, აღადგინეს გაგრის რაიონი, წალენჯიხის რაიონი. 1965 წელს აღადგინეს  ხობის რაიონი, სოხუმის რაიონი; 1966 წელს აღადგინეს აბაშის რაიონი. </vt:lpstr>
      <vt:lpstr>1990 წლისთვის საქართველოს სს რესპუბლიკაში შედიოდა 3 ავტონომიური ერთეული: აფხაზეთის ასსრ, აჭარის ასსრ, სამხრეთ ოსეთის აო; 65 რაიონი, 10 რესპუბლიკური დაქვემდებარების ქალაქი _ თბილისი, გორი, მარნეული, რუსთავი, ზუგდიდი, ქუთაისი, ფოთი, ტყიბული, წყალტუბო, ჭიათურა. </vt:lpstr>
      <vt:lpstr>1990 წლის 28 ოქტომბერს საქართველოს სს რესპუბლიკაში პირველი მრავალპარტიული არჩევნები ჩატარდა. გაიმარჯვა ეროვნული მოძრაობის ერთმა ფრთამ, ბლოკმა ,,მრგვალი მაგიდა - თავისუფალი საქართველო“, რომელსაც სათავეში ზვიად გამსახურდია ედგა. უზენაესმა საბჭომ პირველ სხდომაზე, 14 ნოემბერს, მიიღო კანონი ,,საქართველოს სსრ სახელწოდების შეცვლის შესახებ“, რომლის თანახმად საქართველოს საბჭოთა სოციალისტურ რესპუბლიკას საქართველოს რესპუბლიკა ეწოდა.           იმავე სხდომაზე უზენაესმა საბჭომ მიიღო კანონი ,,გარდამავალი პერიოდის შესახებ“, რომლის თანახმადაც საქართველოს რესპუბლიკაში გამოცხადდა გარდამავალი პერიოდი, რომლის განმავლობაშიც უნდა მომზადებულიყო საქართველოს სახელმწიფოებრივი დამოუკიდებლობის აღდგენის საფუძვლები.           საქართველოს რესპუბლიკის 1990 წლის 11 დეკემბრის კანონით საქართველოს რესპუბლიკის მთელ ტერიტორიაზე შეწყდა საბჭოების უფლებამოსილება, ხოლო 1991 წლის 29 იანვარს ადგილობრივი საბჭოების სისრემა საერთოდ გაუქმდა.           1991 წლის 9 აპრილს საქართველოს რესპუბლიკის უზენაესმა საბჭომ საქართველოს დამოუკიდებლობის აღდგენა გამოაცხადა. </vt:lpstr>
      <vt:lpstr>სამეცნიერო და საცნობარო ლიტერატურაში, მათ შორის ქართულ საბჭოთა ენციკლოპედიაში, საქართველოს ადმინისტრაციულ-ტერიტორიულ დაყოფასთან, დასახლებული პუნქტების სახელწოდებების შეცვლასთან დაკავშირებით ზოგჯერ არასწორი ინფორმაცია გვხვდება.         დამკვიდრებული თვალსაზრისით, 1929 წელს გუმისთის მაზრას სახელი გადაერქვა და  სოხუმის მაზრა ეწოდა (ქსე, ტ. 9, თბ., 1985, გვ. 504). მაგრამ, როგორც ირკვევა, გუმისთის მაზრას სახელი გადაერქვა და სოხუმის მაზრა ეწოდა 1924 წლის ოქტომბერში.          სამეცნიერო და საცნობარო ლიტერატურაში, მათ შორის არც ქსე-ში  აღნიშნული არ არის, რომ საქართველოს სსრ უმაღლესი საბჭოს პრეზიდიუმის 1955 წლის 16 აპრილის ბრძანებულებით ბიჭვინთას პიცუნდა ეწოდა.          ლიტერატურაში აღნიშნულია, რომ 1933 წლის 7 აპრილს ქ. სენაკს გადაერქვა სახელი და ცხაკაია ეწოდა, რაც სინამდვილეში 1935 წლის 17 ივნისს მოხდა. </vt:lpstr>
      <vt:lpstr>Слайд 19</vt:lpstr>
      <vt:lpstr>     ამდენად, ნაშრომში შესწავლილი იქნება XIX - XX საუკუნეებში საქართველოს ადმინისტრაციულ-ტერიტორიული დაყოფისა და დასახლებული პუნქტების სახელწოდებათა შეცვლის დინამიკა. ნაშრომს, გარდა წმინდა მეცნიერულისა, პრაქტიკული მნიშვნელობაც ექნება.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საქართველოს უნივერსიტეტი  თამაზ ბერაძის სახელობის ქართველოლოგიის ინსტიტუტი  საქართველოს ადმინისტრაციულ-ტერიტორიული დაყოფა XIX-XX საუკუნეებში</dc:title>
  <dc:creator>Пользователь</dc:creator>
  <cp:lastModifiedBy>Пользователь</cp:lastModifiedBy>
  <cp:revision>9</cp:revision>
  <dcterms:created xsi:type="dcterms:W3CDTF">2022-04-11T19:15:54Z</dcterms:created>
  <dcterms:modified xsi:type="dcterms:W3CDTF">2022-04-11T19:36:05Z</dcterms:modified>
</cp:coreProperties>
</file>