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4" r:id="rId9"/>
    <p:sldId id="265" r:id="rId10"/>
    <p:sldId id="266" r:id="rId11"/>
    <p:sldId id="267" r:id="rId12"/>
    <p:sldId id="268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8" d="100"/>
          <a:sy n="108" d="100"/>
        </p:scale>
        <p:origin x="678" y="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22A7C2-CDD0-4ED9-9CAF-40B2F1F2BBC9}" type="datetimeFigureOut">
              <a:rPr lang="en-US" smtClean="0"/>
              <a:t>4/1/2022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8B58CDF1-CABD-4F8E-9D88-249228340B34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049484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22A7C2-CDD0-4ED9-9CAF-40B2F1F2BBC9}" type="datetimeFigureOut">
              <a:rPr lang="en-US" smtClean="0"/>
              <a:t>4/1/2022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58CDF1-CABD-4F8E-9D88-249228340B34}" type="slidenum">
              <a:rPr lang="en-US" smtClean="0"/>
              <a:t>‹#›</a:t>
            </a:fld>
            <a:endParaRPr lang="en-US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044886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22A7C2-CDD0-4ED9-9CAF-40B2F1F2BBC9}" type="datetimeFigureOut">
              <a:rPr lang="en-US" smtClean="0"/>
              <a:t>4/1/2022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58CDF1-CABD-4F8E-9D88-249228340B34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885899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22A7C2-CDD0-4ED9-9CAF-40B2F1F2BBC9}" type="datetimeFigureOut">
              <a:rPr lang="en-US" smtClean="0"/>
              <a:t>4/1/2022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58CDF1-CABD-4F8E-9D88-249228340B34}" type="slidenum">
              <a:rPr lang="en-US" smtClean="0"/>
              <a:t>‹#›</a:t>
            </a:fld>
            <a:endParaRPr lang="en-US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717196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22A7C2-CDD0-4ED9-9CAF-40B2F1F2BBC9}" type="datetimeFigureOut">
              <a:rPr lang="en-US" smtClean="0"/>
              <a:t>4/1/2022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58CDF1-CABD-4F8E-9D88-249228340B34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359002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22A7C2-CDD0-4ED9-9CAF-40B2F1F2BBC9}" type="datetimeFigureOut">
              <a:rPr lang="en-US" smtClean="0"/>
              <a:t>4/1/2022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58CDF1-CABD-4F8E-9D88-249228340B34}" type="slidenum">
              <a:rPr lang="en-US" smtClean="0"/>
              <a:t>‹#›</a:t>
            </a:fld>
            <a:endParaRPr lang="en-US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553277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22A7C2-CDD0-4ED9-9CAF-40B2F1F2BBC9}" type="datetimeFigureOut">
              <a:rPr lang="en-US" smtClean="0"/>
              <a:t>4/1/2022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58CDF1-CABD-4F8E-9D88-249228340B34}" type="slidenum">
              <a:rPr lang="en-US" smtClean="0"/>
              <a:t>‹#›</a:t>
            </a:fld>
            <a:endParaRPr lang="en-US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997101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22A7C2-CDD0-4ED9-9CAF-40B2F1F2BBC9}" type="datetimeFigureOut">
              <a:rPr lang="en-US" smtClean="0"/>
              <a:t>4/1/2022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58CDF1-CABD-4F8E-9D88-249228340B34}" type="slidenum">
              <a:rPr lang="en-US" smtClean="0"/>
              <a:t>‹#›</a:t>
            </a:fld>
            <a:endParaRPr lang="en-US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736713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22A7C2-CDD0-4ED9-9CAF-40B2F1F2BBC9}" type="datetimeFigureOut">
              <a:rPr lang="en-US" smtClean="0"/>
              <a:t>4/1/2022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58CDF1-CABD-4F8E-9D88-249228340B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56998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22A7C2-CDD0-4ED9-9CAF-40B2F1F2BBC9}" type="datetimeFigureOut">
              <a:rPr lang="en-US" smtClean="0"/>
              <a:t>4/1/2022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58CDF1-CABD-4F8E-9D88-249228340B34}" type="slidenum">
              <a:rPr lang="en-US" smtClean="0"/>
              <a:t>‹#›</a:t>
            </a:fld>
            <a:endParaRPr lang="en-US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239636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D522A7C2-CDD0-4ED9-9CAF-40B2F1F2BBC9}" type="datetimeFigureOut">
              <a:rPr lang="en-US" smtClean="0"/>
              <a:t>4/1/2022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58CDF1-CABD-4F8E-9D88-249228340B34}" type="slidenum">
              <a:rPr lang="en-US" smtClean="0"/>
              <a:t>‹#›</a:t>
            </a:fld>
            <a:endParaRPr lang="en-US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525448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22A7C2-CDD0-4ED9-9CAF-40B2F1F2BBC9}" type="datetimeFigureOut">
              <a:rPr lang="en-US" smtClean="0"/>
              <a:t>4/1/2022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8B58CDF1-CABD-4F8E-9D88-249228340B34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118996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  <p:sldLayoutId id="2147483718" r:id="rId4"/>
    <p:sldLayoutId id="2147483719" r:id="rId5"/>
    <p:sldLayoutId id="2147483720" r:id="rId6"/>
    <p:sldLayoutId id="2147483721" r:id="rId7"/>
    <p:sldLayoutId id="2147483722" r:id="rId8"/>
    <p:sldLayoutId id="2147483723" r:id="rId9"/>
    <p:sldLayoutId id="2147483724" r:id="rId10"/>
    <p:sldLayoutId id="214748372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959DA5-FBCC-4163-A557-4B484677819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802299"/>
            <a:ext cx="12313327" cy="911092"/>
          </a:xfrm>
        </p:spPr>
        <p:txBody>
          <a:bodyPr>
            <a:normAutofit/>
          </a:bodyPr>
          <a:lstStyle/>
          <a:p>
            <a:pPr algn="ctr"/>
            <a:r>
              <a:rPr lang="ka-GE" sz="4800" dirty="0"/>
              <a:t>საქართველო </a:t>
            </a:r>
            <a:r>
              <a:rPr lang="en-US" sz="4800" dirty="0"/>
              <a:t>XI-XV </a:t>
            </a:r>
            <a:r>
              <a:rPr lang="ka-GE" sz="4800" dirty="0"/>
              <a:t>საუკუნეებში</a:t>
            </a:r>
            <a:endParaRPr lang="en-US" sz="48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ECD3DB4-0B62-41F3-828D-E28D59351EF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311370" y="3820705"/>
            <a:ext cx="8880629" cy="760174"/>
          </a:xfrm>
        </p:spPr>
        <p:txBody>
          <a:bodyPr/>
          <a:lstStyle/>
          <a:p>
            <a:r>
              <a:rPr lang="ka-GE" dirty="0"/>
              <a:t>                                  მომხსენებლები: ანდრო გოგოლაძე, ტრისტან მაჭარაშვილი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133695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E7DA3A63-9AF3-42C3-9580-1313B6312F5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"/>
            <a:ext cx="12192000" cy="3533312"/>
          </a:xfrm>
        </p:spPr>
        <p:txBody>
          <a:bodyPr>
            <a:normAutofit fontScale="92500" lnSpcReduction="10000"/>
          </a:bodyPr>
          <a:lstStyle/>
          <a:p>
            <a:endParaRPr lang="ka-GE" dirty="0"/>
          </a:p>
          <a:p>
            <a:pPr algn="ctr"/>
            <a:r>
              <a:rPr lang="ka-GE" b="1" dirty="0"/>
              <a:t>სწავლა-განათლება</a:t>
            </a:r>
          </a:p>
          <a:p>
            <a:endParaRPr lang="ka-GE" dirty="0"/>
          </a:p>
          <a:p>
            <a:r>
              <a:rPr lang="ka-GE" dirty="0"/>
              <a:t>სამონასტრო ცენტრები - როგორც განათლების კერები საქართველოში და საზღვარგარეთ</a:t>
            </a:r>
          </a:p>
          <a:p>
            <a:r>
              <a:rPr lang="ka-GE" dirty="0"/>
              <a:t>ქართველ სწავლულთა მეცნიერული მემკვიდრეობა</a:t>
            </a:r>
          </a:p>
          <a:p>
            <a:r>
              <a:rPr lang="ka-GE" dirty="0"/>
              <a:t>ჰაგიოგრაფიული და ეპოსური ლიტერატურა - როგორც მეცნიერული ცოდნის ნათელი სურათი</a:t>
            </a:r>
          </a:p>
          <a:p>
            <a:r>
              <a:rPr lang="ka-GE" dirty="0"/>
              <a:t>ანტიკური მსოფლმხედველობის საფუძვლები ქრისტიანულ ფილოსოფიაში და ქართველ მეცნიერთა ნაშრომებში</a:t>
            </a:r>
          </a:p>
          <a:p>
            <a:r>
              <a:rPr lang="ka-GE" dirty="0"/>
              <a:t>შედარებები -  ბიზანტიურ და აღმოსავლურ სასწავლო ცენტრებთან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359121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BEEC681A-0A23-4329-A93B-06EFAB0F241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0"/>
            <a:ext cx="12192000" cy="6107837"/>
          </a:xfrm>
        </p:spPr>
        <p:txBody>
          <a:bodyPr>
            <a:normAutofit fontScale="92500" lnSpcReduction="20000"/>
          </a:bodyPr>
          <a:lstStyle/>
          <a:p>
            <a:pPr algn="ctr"/>
            <a:r>
              <a:rPr lang="ka-GE" sz="3800" b="1" dirty="0"/>
              <a:t>წყაროები </a:t>
            </a:r>
          </a:p>
          <a:p>
            <a:endParaRPr lang="ka-GE" dirty="0"/>
          </a:p>
          <a:p>
            <a:r>
              <a:rPr lang="ka-GE" dirty="0"/>
              <a:t>ნარატიული - ქართლის ცხოვრება</a:t>
            </a:r>
          </a:p>
          <a:p>
            <a:r>
              <a:rPr lang="ka-GE" dirty="0"/>
              <a:t>ბერძნული, ლათინური, არაბული, სპარსული, ოსმალური, სომხური</a:t>
            </a:r>
          </a:p>
          <a:p>
            <a:r>
              <a:rPr lang="ka-GE" dirty="0"/>
              <a:t>ეპისტოლარული - დიპლომატიური ურთიერთობების ამსახველი მასალა</a:t>
            </a:r>
          </a:p>
          <a:p>
            <a:r>
              <a:rPr lang="ka-GE" dirty="0"/>
              <a:t>სამართლის ძეგლები - ადმინისტრაციული სამართლის, სისხლის სამართლის, საეკლესიო სამართლის, სიგელ-გუჯრები</a:t>
            </a:r>
          </a:p>
          <a:p>
            <a:r>
              <a:rPr lang="ka-GE" dirty="0"/>
              <a:t>ეპოსური ლიტერატურა</a:t>
            </a:r>
          </a:p>
          <a:p>
            <a:r>
              <a:rPr lang="ka-GE" dirty="0"/>
              <a:t>ჰაგიოგრაფიული მწერლობა</a:t>
            </a:r>
          </a:p>
          <a:p>
            <a:r>
              <a:rPr lang="ka-GE" dirty="0"/>
              <a:t>მოგზაურთა და პილიგრიმთა ცნობები</a:t>
            </a:r>
          </a:p>
          <a:p>
            <a:r>
              <a:rPr lang="ka-GE" dirty="0"/>
              <a:t>მითოლოგიური გადმოცემები - წერილობითი, ზეპირსიტყვიერი</a:t>
            </a:r>
          </a:p>
          <a:p>
            <a:r>
              <a:rPr lang="ka-GE" dirty="0"/>
              <a:t>ვიზუალური :</a:t>
            </a:r>
          </a:p>
          <a:p>
            <a:r>
              <a:rPr lang="ka-GE" dirty="0"/>
              <a:t>ეპიგრაფიკული მასალა</a:t>
            </a:r>
          </a:p>
          <a:p>
            <a:r>
              <a:rPr lang="ka-GE" dirty="0"/>
              <a:t>ფრესკული და მინიატურული ხელოვნება</a:t>
            </a:r>
          </a:p>
          <a:p>
            <a:r>
              <a:rPr lang="ka-GE" dirty="0"/>
              <a:t>არქეოლოგიური და ნუმიზმატიკური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579956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4E005457-4305-4E08-AB60-E7D26B17321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1830909"/>
          </a:xfrm>
        </p:spPr>
        <p:txBody>
          <a:bodyPr>
            <a:normAutofit/>
          </a:bodyPr>
          <a:lstStyle/>
          <a:p>
            <a:r>
              <a:rPr lang="ka-GE" sz="3600" dirty="0"/>
              <a:t>მადლობა ყურადღებისთვის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0864292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1F8FE3FC-41FE-45D6-9707-C928FEC6E47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79658" y="2938229"/>
            <a:ext cx="8632684" cy="981541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5D1C1B72-1DF2-40D1-9FF9-FE50D9F034A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150921"/>
            <a:ext cx="12191999" cy="5965794"/>
          </a:xfrm>
        </p:spPr>
        <p:txBody>
          <a:bodyPr>
            <a:normAutofit/>
          </a:bodyPr>
          <a:lstStyle/>
          <a:p>
            <a:r>
              <a:rPr lang="en-US" sz="1600" dirty="0"/>
              <a:t>                             </a:t>
            </a:r>
            <a:r>
              <a:rPr lang="ka-GE" sz="1600" b="1" dirty="0"/>
              <a:t>ეპოქა - ისტორიულ-გეოგრაფიული გარემო - რეგიონალური სივრცე</a:t>
            </a:r>
            <a:br>
              <a:rPr lang="ka-GE" sz="1600" b="1" dirty="0"/>
            </a:br>
            <a:br>
              <a:rPr lang="ka-GE" sz="1600" b="1" dirty="0"/>
            </a:br>
            <a:br>
              <a:rPr lang="ka-GE" sz="1600" b="1" dirty="0"/>
            </a:br>
            <a:r>
              <a:rPr lang="ka-GE" sz="1600" dirty="0"/>
              <a:t>	</a:t>
            </a:r>
            <a:r>
              <a:rPr lang="ka-GE" sz="1600" b="1" dirty="0"/>
              <a:t>ქრისტიანული და ისლამური აღმოსავლეთი</a:t>
            </a:r>
            <a:br>
              <a:rPr lang="ka-GE" sz="1600" dirty="0"/>
            </a:br>
            <a:r>
              <a:rPr lang="ka-GE" sz="1600" dirty="0"/>
              <a:t>	რეგიონის საერთო მახასიათებლები და განსხვავებები</a:t>
            </a:r>
            <a:r>
              <a:rPr lang="en-US" sz="1600" dirty="0"/>
              <a:t> - </a:t>
            </a:r>
            <a:r>
              <a:rPr lang="ka-GE" sz="1600" dirty="0"/>
              <a:t>ეკონომიკურ-გეოგრაფიული გარემო</a:t>
            </a:r>
            <a:br>
              <a:rPr lang="ka-GE" sz="1600" dirty="0"/>
            </a:br>
            <a:r>
              <a:rPr lang="ka-GE" sz="1600" dirty="0"/>
              <a:t>           </a:t>
            </a:r>
            <a:r>
              <a:rPr lang="en-US" sz="1600" dirty="0"/>
              <a:t>      </a:t>
            </a:r>
            <a:r>
              <a:rPr lang="ka-GE" sz="1600" dirty="0"/>
              <a:t>იდენტობა - ყოფა</a:t>
            </a:r>
            <a:r>
              <a:rPr lang="en-US" sz="1600" dirty="0"/>
              <a:t>,  </a:t>
            </a:r>
            <a:r>
              <a:rPr lang="ka-GE" sz="1600" dirty="0"/>
              <a:t>სოციალური სტრუქტურა - საზოგადოება</a:t>
            </a:r>
            <a:br>
              <a:rPr lang="en-US" sz="1600" dirty="0"/>
            </a:br>
            <a:br>
              <a:rPr lang="en-US" sz="1600" dirty="0"/>
            </a:br>
            <a:r>
              <a:rPr lang="ka-GE" sz="1600" dirty="0"/>
              <a:t>                  </a:t>
            </a:r>
            <a:r>
              <a:rPr lang="ka-GE" sz="1600" b="1" dirty="0"/>
              <a:t>ფეოდალიზმი საქართველოში  - განსხვავებები - საერთო მახასიათებლები შუა საუკუნეების ევროპაში და აღმოსავლეთში </a:t>
            </a:r>
            <a:br>
              <a:rPr lang="ka-GE" sz="1600" b="1" dirty="0"/>
            </a:br>
            <a:r>
              <a:rPr lang="ka-GE" sz="1600" b="1" dirty="0"/>
              <a:t>                   შედარებითი ანალიზი</a:t>
            </a:r>
            <a:br>
              <a:rPr lang="ka-GE" sz="1600" dirty="0"/>
            </a:br>
            <a:br>
              <a:rPr lang="ka-GE" sz="1600" dirty="0"/>
            </a:br>
            <a:br>
              <a:rPr lang="en-US" sz="1600" dirty="0"/>
            </a:br>
            <a:br>
              <a:rPr lang="en-US" sz="1600" dirty="0"/>
            </a:br>
            <a:r>
              <a:rPr lang="en-US" sz="1600" dirty="0"/>
              <a:t>                </a:t>
            </a:r>
            <a:r>
              <a:rPr lang="ka-GE" sz="1600" b="1" dirty="0"/>
              <a:t>ქართველთა ქვეყანა</a:t>
            </a:r>
            <a:br>
              <a:rPr lang="ka-GE" sz="1600" b="1" dirty="0"/>
            </a:br>
            <a:r>
              <a:rPr lang="ka-GE" sz="1600" dirty="0"/>
              <a:t>•	</a:t>
            </a:r>
            <a:r>
              <a:rPr lang="ka-GE" sz="1600" b="1" dirty="0"/>
              <a:t>საზღვრები</a:t>
            </a:r>
            <a:r>
              <a:rPr lang="ka-GE" sz="1600" dirty="0"/>
              <a:t> - ეთნიკური - ადმინისტრაციული სურათი </a:t>
            </a:r>
            <a:br>
              <a:rPr lang="ka-GE" sz="1600" dirty="0"/>
            </a:br>
            <a:r>
              <a:rPr lang="ka-GE" sz="1600" dirty="0"/>
              <a:t>•	ეკონომიკური სივრცე </a:t>
            </a:r>
            <a:br>
              <a:rPr lang="ka-GE" sz="1600" dirty="0"/>
            </a:br>
            <a:r>
              <a:rPr lang="ka-GE" sz="1600" dirty="0"/>
              <a:t>•	კლიმატური - ზონური  </a:t>
            </a:r>
            <a:br>
              <a:rPr lang="ka-GE" sz="1600" dirty="0"/>
            </a:br>
            <a:r>
              <a:rPr lang="ka-GE" sz="1600" dirty="0"/>
              <a:t>•	გზები - მიმოსვლითი - სავაჭრო - საკომუნიკაციო	</a:t>
            </a:r>
            <a:br>
              <a:rPr lang="ka-GE" sz="1600" dirty="0"/>
            </a:br>
            <a:br>
              <a:rPr lang="ka-GE" sz="3200" dirty="0"/>
            </a:br>
            <a:br>
              <a:rPr lang="ka-GE" sz="3200" dirty="0"/>
            </a:b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1439569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821676C2-212A-4EDA-A5C0-EFE47EA7E8B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-1" y="195309"/>
            <a:ext cx="12192001" cy="6134469"/>
          </a:xfrm>
        </p:spPr>
        <p:txBody>
          <a:bodyPr>
            <a:normAutofit fontScale="92500"/>
          </a:bodyPr>
          <a:lstStyle/>
          <a:p>
            <a:pPr algn="ctr"/>
            <a:r>
              <a:rPr lang="ka-GE" sz="1600" b="1" dirty="0"/>
              <a:t>შუა საუკუნეების ქართული საზოგადოების თვალსაწიერი (ოიკუმენე)</a:t>
            </a:r>
          </a:p>
          <a:p>
            <a:endParaRPr lang="ka-GE" sz="1600" dirty="0"/>
          </a:p>
          <a:p>
            <a:r>
              <a:rPr lang="ka-GE" sz="1600" dirty="0"/>
              <a:t>•	ქართლის ცხოვრება - როგორც იმდროინდელი ქართული საზოგადოების ისტორიული მეხსიერების და კოსმოგრაფიის  სარკე</a:t>
            </a:r>
          </a:p>
          <a:p>
            <a:r>
              <a:rPr lang="ka-GE" sz="1600" dirty="0"/>
              <a:t>•	ლეონტი მროველის კოსმოგრაფია - ისტორიულ-გეოგრაფიული სივრცე - გეოპოლიტიკური შეხედულებები - ქართველთა ეთნოკულტურული იდენტობა აქემენიან-ელინისტურ კულტურულ-პოლიტიკურ სამყაროში</a:t>
            </a:r>
          </a:p>
          <a:p>
            <a:r>
              <a:rPr lang="ka-GE" sz="1600" dirty="0"/>
              <a:t>•	ქართლის ცხოვრება (დავითის და თამარის ისტორიკოსები, ბაგრატიონთა მემატიანე, ჟამთააღმწერელი) - სამყაროს სურათი - ცოდნის საზღვრების გაფართოება</a:t>
            </a:r>
          </a:p>
          <a:p>
            <a:r>
              <a:rPr lang="ka-GE" sz="1600" dirty="0"/>
              <a:t>•	შუა საუკუნეების კარტოგრაფია - ეპოქის თვალსაწიერის ვიზუალური სურათი  </a:t>
            </a:r>
          </a:p>
          <a:p>
            <a:r>
              <a:rPr lang="ka-GE" sz="1600" dirty="0"/>
              <a:t>•	ეპოსური ლიტერატურა - როგორც ეპოქის სურათი - კოსმოგრაფია, ყოფა - „ ვეფხისტყაოსანი - ფეოდალური კლასის სახარება“  - ზნეობის კოდექსი (ნ. ბერძენიშვილი)</a:t>
            </a:r>
          </a:p>
          <a:p>
            <a:r>
              <a:rPr lang="ka-GE" sz="1600" dirty="0"/>
              <a:t>•	შუა საუკუნეების ქართული ცივილიზაციის სამი ქვაკუთხედი - ქართლის ცხოვრება - ვეფხისტყაოსანი - სახარება</a:t>
            </a:r>
          </a:p>
          <a:p>
            <a:r>
              <a:rPr lang="ka-GE" sz="1600" dirty="0"/>
              <a:t>•	სამართლის ძეგლები - სოციალური ფენები, მათი ადგილი საზოგადოებაში, ადათობრივი სამართლის საფუძვლები - დაკავშირებული ყოფა-ტრადიციებთან. </a:t>
            </a:r>
          </a:p>
          <a:p>
            <a:r>
              <a:rPr lang="ka-GE" sz="1600" dirty="0"/>
              <a:t>•	ჰაგიოგრაფიული მწერლობა - მსგავსება და განსხვავება ადრეფეოდალური ხანის ჰაგიოგრაფიისგან</a:t>
            </a:r>
          </a:p>
          <a:p>
            <a:r>
              <a:rPr lang="ka-GE" sz="1600" dirty="0"/>
              <a:t>•	ქართველ ფილოსოფოსთა და საეკლესიო მოღვაწეთა შეხედულებები (ეფრემ მცირე, გიორგი მთაწმინდელი . . .)</a:t>
            </a:r>
          </a:p>
          <a:p>
            <a:r>
              <a:rPr lang="ka-GE" sz="1600" dirty="0"/>
              <a:t>•	ვიზუალური მასალა - კედლის მხატვრობა, მოზაიკა, ბარელიეფი, მინიატურა . . .</a:t>
            </a:r>
          </a:p>
          <a:p>
            <a:endParaRPr lang="ka-GE" sz="1600" dirty="0"/>
          </a:p>
          <a:p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41841342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0C441D36-3A7E-48E4-BF1C-9D06D74670B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"/>
            <a:ext cx="12192000" cy="6116714"/>
          </a:xfrm>
        </p:spPr>
        <p:txBody>
          <a:bodyPr>
            <a:normAutofit fontScale="40000" lnSpcReduction="20000"/>
          </a:bodyPr>
          <a:lstStyle/>
          <a:p>
            <a:pPr algn="ctr"/>
            <a:r>
              <a:rPr lang="ka-GE" sz="3000" b="1" dirty="0"/>
              <a:t>საქართველო </a:t>
            </a:r>
            <a:r>
              <a:rPr lang="en-US" sz="3000" b="1" dirty="0"/>
              <a:t>XI-XV </a:t>
            </a:r>
            <a:r>
              <a:rPr lang="ka-GE" sz="3000" b="1" dirty="0"/>
              <a:t>საუკუნეებში</a:t>
            </a:r>
          </a:p>
          <a:p>
            <a:endParaRPr lang="ka-GE" sz="2600" dirty="0"/>
          </a:p>
          <a:p>
            <a:r>
              <a:rPr lang="ka-GE" sz="2600" dirty="0"/>
              <a:t>•	</a:t>
            </a:r>
            <a:r>
              <a:rPr lang="ka-GE" sz="3000" b="1" dirty="0"/>
              <a:t>სოციალური წრეები</a:t>
            </a:r>
            <a:r>
              <a:rPr lang="ka-GE" sz="3000" dirty="0"/>
              <a:t>:  სტრუქტურა -</a:t>
            </a:r>
          </a:p>
          <a:p>
            <a:r>
              <a:rPr lang="ka-GE" sz="3000" dirty="0"/>
              <a:t>•	ფეოდალები - წარჩინებულები - მათი ადგილი სახელმწიფოში თავიანთი სტატუსის (ვალდებულებები) მიხედვით</a:t>
            </a:r>
          </a:p>
          <a:p>
            <a:r>
              <a:rPr lang="ka-GE" sz="3000" dirty="0"/>
              <a:t>•	დიდებული, ციხიანი, უციხო  - პატრონი და ყმა</a:t>
            </a:r>
          </a:p>
          <a:p>
            <a:r>
              <a:rPr lang="ka-GE" sz="3000" dirty="0"/>
              <a:t>•	ფეოდალური სახლი - საბატონო მიწა, ფეოდალური მამული - ორგანიზაცია</a:t>
            </a:r>
          </a:p>
          <a:p>
            <a:r>
              <a:rPr lang="ka-GE" sz="3000" dirty="0"/>
              <a:t>•	ეკლესია - ეპარქია - ადმინისტრაციული და ფეოდალური  მიწისმფლობელობის სახე - იერარქია</a:t>
            </a:r>
          </a:p>
          <a:p>
            <a:r>
              <a:rPr lang="ka-GE" sz="3000" dirty="0"/>
              <a:t>•	გლეხობა - კატეგორიები - მეურნეობა - საგლეხო ფუძე</a:t>
            </a:r>
          </a:p>
          <a:p>
            <a:r>
              <a:rPr lang="ka-GE" sz="3000" dirty="0"/>
              <a:t>•	ვალდებულებები - გადასახადები - ბატონი და ყმა</a:t>
            </a:r>
          </a:p>
          <a:p>
            <a:r>
              <a:rPr lang="ka-GE" sz="3000" dirty="0"/>
              <a:t>•	მსახური - წოდებრივი კუთვნილება - სოციალური სტატუსი -კატეგორიები - სამხედრო-მსახურეული ფენა</a:t>
            </a:r>
          </a:p>
          <a:p>
            <a:r>
              <a:rPr lang="ka-GE" sz="3000" dirty="0"/>
              <a:t>•	მონები - სოციალური კუთვნილება </a:t>
            </a:r>
          </a:p>
          <a:p>
            <a:r>
              <a:rPr lang="ka-GE" sz="3000" dirty="0"/>
              <a:t>•	ვაჭრები - ხელოსნები </a:t>
            </a:r>
          </a:p>
          <a:p>
            <a:r>
              <a:rPr lang="ka-GE" sz="3000" dirty="0"/>
              <a:t>•	ქალაქის ღარიბები - გლახაკები </a:t>
            </a:r>
          </a:p>
          <a:p>
            <a:r>
              <a:rPr lang="ka-GE" sz="3000" dirty="0"/>
              <a:t>•	</a:t>
            </a:r>
            <a:r>
              <a:rPr lang="ka-GE" sz="3000" b="1" dirty="0"/>
              <a:t>ყოფა </a:t>
            </a:r>
            <a:r>
              <a:rPr lang="en-US" sz="3000" b="1" dirty="0"/>
              <a:t> -  </a:t>
            </a:r>
            <a:r>
              <a:rPr lang="ka-GE" sz="3000" dirty="0"/>
              <a:t>ყოველდღიურობა</a:t>
            </a:r>
          </a:p>
          <a:p>
            <a:r>
              <a:rPr lang="ka-GE" sz="3000" dirty="0"/>
              <a:t>•	ტანსაცმელი (ვიზუალური მასალა)</a:t>
            </a:r>
          </a:p>
          <a:p>
            <a:r>
              <a:rPr lang="ka-GE" sz="3000" dirty="0"/>
              <a:t>•	კვება - პროდუქტის ფასები - ინფორმაცია სამართლის ძეგლების მიხედვით</a:t>
            </a:r>
          </a:p>
          <a:p>
            <a:r>
              <a:rPr lang="ka-GE" sz="3000" dirty="0"/>
              <a:t>•	საეკლესიო კალენდრის მიხედვით - დღესასწაულები - აღწერა</a:t>
            </a:r>
          </a:p>
          <a:p>
            <a:r>
              <a:rPr lang="ka-GE" sz="3000" dirty="0"/>
              <a:t>•	ნადირობა-გართობა, ნადიმი - პურობა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52140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01CB6BAA-5139-4756-82BA-92CAC6AA726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0"/>
            <a:ext cx="12192000" cy="6312024"/>
          </a:xfrm>
        </p:spPr>
        <p:txBody>
          <a:bodyPr>
            <a:normAutofit fontScale="92500" lnSpcReduction="20000"/>
          </a:bodyPr>
          <a:lstStyle/>
          <a:p>
            <a:pPr algn="ctr"/>
            <a:r>
              <a:rPr lang="ka-GE" b="1" dirty="0"/>
              <a:t>ხელისუფლება</a:t>
            </a:r>
          </a:p>
          <a:p>
            <a:pPr algn="ctr"/>
            <a:endParaRPr lang="ka-GE" dirty="0"/>
          </a:p>
          <a:p>
            <a:r>
              <a:rPr lang="ka-GE" dirty="0"/>
              <a:t>•	ცენტრალური  - - მეფე და მისი ხელისუფლება - ხასიათი</a:t>
            </a:r>
          </a:p>
          <a:p>
            <a:r>
              <a:rPr lang="ka-GE" dirty="0"/>
              <a:t>•	ტიტულატურა - </a:t>
            </a:r>
          </a:p>
          <a:p>
            <a:r>
              <a:rPr lang="ka-GE" dirty="0"/>
              <a:t>•	მეფე, სეფეწულები, სამეფო დომენი</a:t>
            </a:r>
          </a:p>
          <a:p>
            <a:r>
              <a:rPr lang="ka-GE" dirty="0"/>
              <a:t>•	აღმასრულებელი - სავაზირო - ვაზირები და მათი უწყება</a:t>
            </a:r>
          </a:p>
          <a:p>
            <a:r>
              <a:rPr lang="ka-GE" dirty="0"/>
              <a:t>•	საკანონმდებლო - დარბაზი - დარბაზის წევრები - დიდი და მცირე დარბაზობა</a:t>
            </a:r>
          </a:p>
          <a:p>
            <a:r>
              <a:rPr lang="ka-GE" dirty="0"/>
              <a:t>•	დარბაზის ფუნქციები (კარავი - განმასხვავებელი, დიდებულთა (ბარონთა) საბჭო)</a:t>
            </a:r>
          </a:p>
          <a:p>
            <a:r>
              <a:rPr lang="ka-GE" dirty="0"/>
              <a:t>•	საეკლესიო წრეები ცენტრალურ ხელისუფლებაში - მათი ადგილი და ფუნქციები</a:t>
            </a:r>
          </a:p>
          <a:p>
            <a:r>
              <a:rPr lang="ka-GE" dirty="0"/>
              <a:t>•	სასამართლო - სააჯო კარი (მოხელეები)</a:t>
            </a:r>
          </a:p>
          <a:p>
            <a:r>
              <a:rPr lang="ka-GE" dirty="0"/>
              <a:t>•	ადგილობრივი - ადმინისტრაციული სისტემა - საერისთავოები  -  </a:t>
            </a:r>
          </a:p>
          <a:p>
            <a:r>
              <a:rPr lang="ka-GE" dirty="0"/>
              <a:t>                 ვალდებულებები -ადმინისტრაციული, საფინანსო, სამართლებრივი</a:t>
            </a:r>
          </a:p>
          <a:p>
            <a:r>
              <a:rPr lang="ka-GE" dirty="0"/>
              <a:t>•	განსხვავება - მონაპირე ერისთავები</a:t>
            </a:r>
            <a:r>
              <a:rPr lang="en-US" dirty="0"/>
              <a:t> -</a:t>
            </a:r>
            <a:r>
              <a:rPr lang="ka-GE" dirty="0"/>
              <a:t> ფუნქცია  </a:t>
            </a:r>
            <a:r>
              <a:rPr lang="ka-GE" b="1" dirty="0"/>
              <a:t>	</a:t>
            </a:r>
            <a:endParaRPr lang="en-US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/>
              <a:t>           </a:t>
            </a:r>
            <a:r>
              <a:rPr lang="ka-GE" b="1" dirty="0"/>
              <a:t>წყაროები - მეფის კურთხევის წესი, ერისთავის კურთხევის წესი, მღვდელმთავართა კურთხევის წესი -   (ინვესტიტურა), ხელმწიფის კარის გარიგება, დასტურლამალი</a:t>
            </a:r>
          </a:p>
          <a:p>
            <a:r>
              <a:rPr lang="ka-GE" b="1" dirty="0"/>
              <a:t>•	შედარებითი ანალიზი მეზობელ ქვეყნებთან - მახასიათებლები - საერთო და განსხვავება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55435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A4ACF7BB-CA07-4BBC-8CBE-2135302A9F0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"/>
            <a:ext cx="12192000" cy="5841506"/>
          </a:xfrm>
        </p:spPr>
        <p:txBody>
          <a:bodyPr>
            <a:normAutofit fontScale="85000" lnSpcReduction="20000"/>
          </a:bodyPr>
          <a:lstStyle/>
          <a:p>
            <a:pPr algn="ctr"/>
            <a:r>
              <a:rPr lang="ka-GE" b="1" dirty="0"/>
              <a:t>სამხედრო საქმე</a:t>
            </a:r>
          </a:p>
          <a:p>
            <a:endParaRPr lang="ka-GE" dirty="0"/>
          </a:p>
          <a:p>
            <a:r>
              <a:rPr lang="ka-GE" dirty="0"/>
              <a:t>•	სამხედრო წრეები - სოციალური კუთვნილება (სისხლის ფასები - სამართლის წყაროები)</a:t>
            </a:r>
          </a:p>
          <a:p>
            <a:r>
              <a:rPr lang="ka-GE" dirty="0"/>
              <a:t>•	ფეოდალები - მსახურები - მსახურთა კატეგორიები </a:t>
            </a:r>
          </a:p>
          <a:p>
            <a:r>
              <a:rPr lang="ka-GE" dirty="0"/>
              <a:t>•	ცხენოსანი - ქვეითი </a:t>
            </a:r>
          </a:p>
          <a:p>
            <a:r>
              <a:rPr lang="ka-GE" dirty="0"/>
              <a:t>•	სამხედრო-ადმინისტრაციული ერთეულები</a:t>
            </a:r>
          </a:p>
          <a:p>
            <a:r>
              <a:rPr lang="ka-GE" dirty="0"/>
              <a:t>•	სამეფო სპა, როქის სპა, ყივჩაღთა ჯარი</a:t>
            </a:r>
          </a:p>
          <a:p>
            <a:r>
              <a:rPr lang="ka-GE" dirty="0"/>
              <a:t>•	ციხეები  -  საფორტიფიკაციო ნაგებობები, სტრატეგიული დანიშნულება. </a:t>
            </a:r>
          </a:p>
          <a:p>
            <a:r>
              <a:rPr lang="ka-GE" dirty="0"/>
              <a:t>•	ისტორიულ-გეოგრაფიული გარემოს მნიშვნელობა - განსხვავებები მთისა და ბარის საფორტიფიკაციო სისტემებს შორის (სასიგნალო, სადაზვერვო ფუნქციები)</a:t>
            </a:r>
          </a:p>
          <a:p>
            <a:endParaRPr lang="ka-GE" dirty="0"/>
          </a:p>
          <a:p>
            <a:r>
              <a:rPr lang="ka-GE" dirty="0"/>
              <a:t>•	შეიარაღება - ტიპები - ბიზანტიური, აღმოსავლური, ადგილობრივი-კავკასიური</a:t>
            </a:r>
          </a:p>
          <a:p>
            <a:r>
              <a:rPr lang="ka-GE" dirty="0"/>
              <a:t>•	წყაროები -  არქეოლოგიური მასალა, ნარატიული, სამართლის ძეგლები, ვიზუალური მასალა - ფრესკები, მინიატურები</a:t>
            </a:r>
          </a:p>
          <a:p>
            <a:r>
              <a:rPr lang="ka-GE" dirty="0"/>
              <a:t>•	</a:t>
            </a:r>
            <a:r>
              <a:rPr lang="ka-GE" b="1" dirty="0"/>
              <a:t>განსხვავება და საერთო მახასიათებლები მთისა და ბარის სამხედრო-ადმინისტრაციულ სისტემებს შორის. მთის მოსახლეობის სამხედრო სტრუქტურა - თემის წევრები - „ძეგლის დება“, „ძეგლი ერისთავთა“</a:t>
            </a:r>
          </a:p>
          <a:p>
            <a:r>
              <a:rPr lang="ka-GE" b="1" dirty="0"/>
              <a:t>•	სამხედრო ხელოვნება - შედარებითი ანალიზი მეზობელი ქვეყნების სამხედრო სისტემებთან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12661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6BB4C390-1A49-442D-A9AC-28818B65E28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0"/>
            <a:ext cx="12192000" cy="6187736"/>
          </a:xfrm>
        </p:spPr>
        <p:txBody>
          <a:bodyPr>
            <a:normAutofit fontScale="92500" lnSpcReduction="10000"/>
          </a:bodyPr>
          <a:lstStyle/>
          <a:p>
            <a:pPr algn="ctr"/>
            <a:r>
              <a:rPr lang="ka-GE" b="1" dirty="0"/>
              <a:t>ქალაქები და საქალაქო ცხოვრება</a:t>
            </a:r>
          </a:p>
          <a:p>
            <a:endParaRPr lang="ka-GE" dirty="0"/>
          </a:p>
          <a:p>
            <a:r>
              <a:rPr lang="ka-GE" dirty="0"/>
              <a:t>•	ფუნქცია - სამხედრო - სტრატეგიული </a:t>
            </a:r>
          </a:p>
          <a:p>
            <a:r>
              <a:rPr lang="ka-GE" dirty="0"/>
              <a:t>•	ეკონომიკური - საფინანსო </a:t>
            </a:r>
          </a:p>
          <a:p>
            <a:r>
              <a:rPr lang="ka-GE" dirty="0"/>
              <a:t>•	გარეგანი სახე - შიდა ციხე - დედაციხე - გეოგრაფიული სივრცე -გარემომცველი გარემო (არქიტექტურული, არქეოლოგიური, ნუმიზმატიკური, მინიატურული) </a:t>
            </a:r>
          </a:p>
          <a:p>
            <a:r>
              <a:rPr lang="ka-GE" dirty="0"/>
              <a:t>•	კუთვნილება - მეფის, საერო და სასულიერო ხელისუფლება</a:t>
            </a:r>
          </a:p>
          <a:p>
            <a:r>
              <a:rPr lang="ka-GE" dirty="0"/>
              <a:t>•	ქალაქის მმართველობა - ადმინისტრაციული, მოხელეები, გადასახადები </a:t>
            </a:r>
          </a:p>
          <a:p>
            <a:r>
              <a:rPr lang="ka-GE" dirty="0"/>
              <a:t>•	მოხელეები - მათი სოციალური კუთვნილება</a:t>
            </a:r>
          </a:p>
          <a:p>
            <a:endParaRPr lang="ka-GE" dirty="0"/>
          </a:p>
          <a:p>
            <a:r>
              <a:rPr lang="ka-GE" dirty="0"/>
              <a:t>•	წრეები - ქალაქის ღარიბები - გლახაკები -</a:t>
            </a:r>
          </a:p>
          <a:p>
            <a:r>
              <a:rPr lang="ka-GE" dirty="0"/>
              <a:t>•	ვაჭრები და ხელოსნები - სოციალური სტატუსი, - ფუნქციები, მათი საზოგადოებების სტრუქტურა (ამქრები, გილდიები) </a:t>
            </a:r>
          </a:p>
          <a:p>
            <a:r>
              <a:rPr lang="ka-GE" dirty="0"/>
              <a:t>•	</a:t>
            </a:r>
            <a:r>
              <a:rPr lang="ka-GE" b="1" dirty="0"/>
              <a:t>ქალაქი როგორც შუა საუკუნეების პროვინდენციული საზოგადოების შეხედულებების ანტაგონისტური სახე </a:t>
            </a:r>
          </a:p>
          <a:p>
            <a:r>
              <a:rPr lang="ka-GE" b="1" dirty="0"/>
              <a:t>•	შედარება კავკასიისა და აღმოსავლეთის საქალაქო ცენტრებთან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36969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131A06DA-8665-44DE-B89C-30998B5C992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-8878" y="-106532"/>
            <a:ext cx="12192000" cy="6098959"/>
          </a:xfrm>
        </p:spPr>
        <p:txBody>
          <a:bodyPr/>
          <a:lstStyle/>
          <a:p>
            <a:pPr algn="ctr"/>
            <a:r>
              <a:rPr lang="ka-GE" b="1" dirty="0"/>
              <a:t>სამართალი</a:t>
            </a:r>
          </a:p>
          <a:p>
            <a:pPr algn="ctr"/>
            <a:endParaRPr lang="ka-GE" b="1" dirty="0"/>
          </a:p>
          <a:p>
            <a:pPr algn="ctr"/>
            <a:r>
              <a:rPr lang="ka-GE" b="1" dirty="0"/>
              <a:t>სასამართლო სისტემა </a:t>
            </a:r>
          </a:p>
          <a:p>
            <a:r>
              <a:rPr lang="ka-GE" dirty="0"/>
              <a:t>•	მეფე - უმაღლესი მსაჯული</a:t>
            </a:r>
          </a:p>
          <a:p>
            <a:r>
              <a:rPr lang="ka-GE" dirty="0"/>
              <a:t>•	ჭყონდიდელი და მისი უწყება - სააჯო კარი - </a:t>
            </a:r>
          </a:p>
          <a:p>
            <a:r>
              <a:rPr lang="ka-GE" dirty="0"/>
              <a:t>•	ადგილობრივი - ერისთავები და მათი სამართლებრივი ფუნქციები</a:t>
            </a:r>
          </a:p>
          <a:p>
            <a:r>
              <a:rPr lang="ka-GE" dirty="0"/>
              <a:t>•	საეკლესიო სასამართლო - სამართლის მოხელენი</a:t>
            </a:r>
          </a:p>
          <a:p>
            <a:r>
              <a:rPr lang="ka-GE" dirty="0"/>
              <a:t>•	ეკლესია - სასამართლო შეუვალობა (იმუნიტეტი)</a:t>
            </a:r>
          </a:p>
          <a:p>
            <a:r>
              <a:rPr lang="ka-GE" dirty="0"/>
              <a:t>•	მართლმსაჯულება - აღმსრულებლები,  სასჯელთა სისტემა, </a:t>
            </a:r>
          </a:p>
          <a:p>
            <a:r>
              <a:rPr lang="ka-GE" dirty="0"/>
              <a:t>•	სამართლის  წყაროები - საერო და სასულიერო სამართლის ძეგლები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852998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384091C5-4EEE-4201-807D-4971FDD0367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0"/>
            <a:ext cx="12215674" cy="6205491"/>
          </a:xfrm>
        </p:spPr>
        <p:txBody>
          <a:bodyPr/>
          <a:lstStyle/>
          <a:p>
            <a:pPr algn="ctr"/>
            <a:r>
              <a:rPr lang="ka-GE" b="1" dirty="0"/>
              <a:t>დიპლომატია</a:t>
            </a:r>
          </a:p>
          <a:p>
            <a:pPr algn="ctr"/>
            <a:endParaRPr lang="ka-GE" b="1" dirty="0"/>
          </a:p>
          <a:p>
            <a:r>
              <a:rPr lang="ka-GE" dirty="0"/>
              <a:t>•	წრეები - ცენტრალური - მანდატურთუხუცესი - მანდატური - ამირეჯიბი  - ფუნქციები</a:t>
            </a:r>
          </a:p>
          <a:p>
            <a:r>
              <a:rPr lang="ka-GE" dirty="0"/>
              <a:t>•	საზღვარგარეთ არსებული სამონასტრო ცენტრები - როგორც საქართველოს სამეფო ხელისუფლების ურთიერთობების დამაკავშირებელი ქვაკუთხედი </a:t>
            </a:r>
          </a:p>
          <a:p>
            <a:r>
              <a:rPr lang="ka-GE" dirty="0"/>
              <a:t>•	ქართული სამონასტრო ცენტრების დიპლომატია წმინდა მიწაზე - ურთიერთობები ჯვაროსანთა ხანაში და მუსლიმთა მმართველობის პერიოდში</a:t>
            </a:r>
          </a:p>
          <a:p>
            <a:r>
              <a:rPr lang="ka-GE" dirty="0"/>
              <a:t>•	ვაჭრები - დიპლომატიური საქმიანობა</a:t>
            </a:r>
          </a:p>
          <a:p>
            <a:r>
              <a:rPr lang="ka-GE" dirty="0"/>
              <a:t>•	მოგზაურები - პილიგრიმები </a:t>
            </a:r>
            <a:r>
              <a:rPr lang="ka-GE" dirty="0">
                <a:solidFill>
                  <a:srgbClr val="FF0000"/>
                </a:solidFill>
              </a:rPr>
              <a:t>???</a:t>
            </a:r>
            <a:r>
              <a:rPr lang="ka-GE" dirty="0"/>
              <a:t> </a:t>
            </a:r>
          </a:p>
          <a:p>
            <a:r>
              <a:rPr lang="ka-GE" dirty="0"/>
              <a:t>•	საელჩო საქმე - მსგავსება და განსხვავებები ბიზანტიურ და აღმოსავლურ უწყებებთან</a:t>
            </a:r>
          </a:p>
          <a:p>
            <a:r>
              <a:rPr lang="ka-GE" dirty="0"/>
              <a:t>•	საელჩო საქმე - ომირას ინსტიტუტი</a:t>
            </a:r>
          </a:p>
          <a:p>
            <a:endParaRPr lang="ka-GE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5871948"/>
      </p:ext>
    </p:extLst>
  </p:cSld>
  <p:clrMapOvr>
    <a:masterClrMapping/>
  </p:clrMapOvr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189</TotalTime>
  <Words>1074</Words>
  <Application>Microsoft Office PowerPoint</Application>
  <PresentationFormat>Widescreen</PresentationFormat>
  <Paragraphs>117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Arial</vt:lpstr>
      <vt:lpstr>Gill Sans MT</vt:lpstr>
      <vt:lpstr>Sylfaen</vt:lpstr>
      <vt:lpstr>Gallery</vt:lpstr>
      <vt:lpstr>საქართველო XI-XV საუკუნეებში</vt:lpstr>
      <vt:lpstr>                             ეპოქა - ისტორიულ-გეოგრაფიული გარემო - რეგიონალური სივრცე    ქრისტიანული და ისლამური აღმოსავლეთი  რეგიონის საერთო მახასიათებლები და განსხვავებები - ეკონომიკურ-გეოგრაფიული გარემო                  იდენტობა - ყოფა,  სოციალური სტრუქტურა - საზოგადოება                    ფეოდალიზმი საქართველოში  - განსხვავებები - საერთო მახასიათებლები შუა საუკუნეების ევროპაში და აღმოსავლეთში                     შედარებითი ანალიზი                    ქართველთა ქვეყანა • საზღვრები - ეთნიკური - ადმინისტრაციული სურათი  • ეკონომიკური სივრცე  • კლიმატური - ზონური   • გზები - მიმოსვლითი - სავაჭრო - საკომუნიკაციო   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საქართველო XI-XV საუკუნეებში</dc:title>
  <dc:creator>201-121</dc:creator>
  <cp:lastModifiedBy>201-121</cp:lastModifiedBy>
  <cp:revision>10</cp:revision>
  <dcterms:created xsi:type="dcterms:W3CDTF">2022-03-31T11:59:20Z</dcterms:created>
  <dcterms:modified xsi:type="dcterms:W3CDTF">2022-04-01T08:03:48Z</dcterms:modified>
</cp:coreProperties>
</file>