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7E50-91C0-4A0A-BE97-7B16BA018938}" type="datetimeFigureOut">
              <a:rPr lang="en-US" smtClean="0"/>
              <a:t>09/14/22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5FD-BA3A-4F73-95F0-57E497686D4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7E50-91C0-4A0A-BE97-7B16BA018938}" type="datetimeFigureOut">
              <a:rPr lang="en-US" smtClean="0"/>
              <a:t>09/14/22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5FD-BA3A-4F73-95F0-57E497686D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7E50-91C0-4A0A-BE97-7B16BA018938}" type="datetimeFigureOut">
              <a:rPr lang="en-US" smtClean="0"/>
              <a:t>09/14/22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5FD-BA3A-4F73-95F0-57E497686D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7E50-91C0-4A0A-BE97-7B16BA018938}" type="datetimeFigureOut">
              <a:rPr lang="en-US" smtClean="0"/>
              <a:t>09/14/22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5FD-BA3A-4F73-95F0-57E497686D4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7E50-91C0-4A0A-BE97-7B16BA018938}" type="datetimeFigureOut">
              <a:rPr lang="en-US" smtClean="0"/>
              <a:t>09/14/22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5FD-BA3A-4F73-95F0-57E497686D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7E50-91C0-4A0A-BE97-7B16BA018938}" type="datetimeFigureOut">
              <a:rPr lang="en-US" smtClean="0"/>
              <a:t>09/14/22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5FD-BA3A-4F73-95F0-57E497686D4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7E50-91C0-4A0A-BE97-7B16BA018938}" type="datetimeFigureOut">
              <a:rPr lang="en-US" smtClean="0"/>
              <a:t>09/14/22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5FD-BA3A-4F73-95F0-57E497686D4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7E50-91C0-4A0A-BE97-7B16BA018938}" type="datetimeFigureOut">
              <a:rPr lang="en-US" smtClean="0"/>
              <a:t>09/14/22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5FD-BA3A-4F73-95F0-57E497686D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7E50-91C0-4A0A-BE97-7B16BA018938}" type="datetimeFigureOut">
              <a:rPr lang="en-US" smtClean="0"/>
              <a:t>09/14/22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5FD-BA3A-4F73-95F0-57E497686D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7E50-91C0-4A0A-BE97-7B16BA018938}" type="datetimeFigureOut">
              <a:rPr lang="en-US" smtClean="0"/>
              <a:t>09/14/22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5FD-BA3A-4F73-95F0-57E497686D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E7E50-91C0-4A0A-BE97-7B16BA018938}" type="datetimeFigureOut">
              <a:rPr lang="en-US" smtClean="0"/>
              <a:t>09/14/22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5FD-BA3A-4F73-95F0-57E497686D4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5CE7E50-91C0-4A0A-BE97-7B16BA018938}" type="datetimeFigureOut">
              <a:rPr lang="en-US" smtClean="0"/>
              <a:t>09/14/22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654D5FD-BA3A-4F73-95F0-57E497686D4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143000"/>
            <a:ext cx="8458199" cy="5257800"/>
          </a:xfrm>
        </p:spPr>
        <p:txBody>
          <a:bodyPr>
            <a:normAutofit lnSpcReduction="10000"/>
          </a:bodyPr>
          <a:lstStyle/>
          <a:p>
            <a:pPr algn="ctr"/>
            <a:endParaRPr lang="ka-GE" sz="2000" dirty="0" smtClean="0"/>
          </a:p>
          <a:p>
            <a:pPr algn="ctr"/>
            <a:r>
              <a:rPr lang="ka-GE" b="1" dirty="0" smtClean="0"/>
              <a:t>თამაზ </a:t>
            </a:r>
            <a:r>
              <a:rPr lang="ka-GE" b="1" dirty="0" smtClean="0"/>
              <a:t>ბერაძის </a:t>
            </a:r>
            <a:r>
              <a:rPr lang="ka-GE" b="1" dirty="0" smtClean="0"/>
              <a:t>სახელობის ქართველოლოგიის ინსტიტუტი</a:t>
            </a:r>
          </a:p>
          <a:p>
            <a:pPr algn="ctr"/>
            <a:endParaRPr lang="en-US" sz="1800" b="1" dirty="0" smtClean="0"/>
          </a:p>
          <a:p>
            <a:pPr algn="ctr"/>
            <a:r>
              <a:rPr lang="ka-GE" sz="1800" b="1" dirty="0" smtClean="0"/>
              <a:t>ქართულ-აღმოსავლური კვლევების დეპარტამენტი</a:t>
            </a:r>
          </a:p>
          <a:p>
            <a:pPr algn="ctr"/>
            <a:endParaRPr lang="ka-GE" dirty="0" smtClean="0"/>
          </a:p>
          <a:p>
            <a:pPr algn="ctr"/>
            <a:endParaRPr lang="ka-GE" dirty="0" smtClean="0"/>
          </a:p>
          <a:p>
            <a:pPr algn="ctr"/>
            <a:r>
              <a:rPr lang="ka-GE" sz="1800" dirty="0" smtClean="0"/>
              <a:t>სამეცნიერო-კვლევითი პროექტი</a:t>
            </a:r>
          </a:p>
          <a:p>
            <a:pPr algn="ctr"/>
            <a:r>
              <a:rPr lang="ka-GE" sz="1800" dirty="0" smtClean="0"/>
              <a:t>„ქართული ენის ირანულ ნასესხობათა ეტიმოლოგიური ლექსიკონი“</a:t>
            </a:r>
          </a:p>
          <a:p>
            <a:pPr algn="ctr"/>
            <a:endParaRPr lang="ka-GE" dirty="0" smtClean="0"/>
          </a:p>
          <a:p>
            <a:pPr algn="ctr"/>
            <a:endParaRPr lang="ka-GE" dirty="0"/>
          </a:p>
          <a:p>
            <a:pPr algn="ctr"/>
            <a:r>
              <a:rPr lang="ka-GE" sz="1600" dirty="0" smtClean="0"/>
              <a:t>პროექტის ავტორი და განმახორციელებელი:</a:t>
            </a:r>
          </a:p>
          <a:p>
            <a:pPr algn="ctr"/>
            <a:r>
              <a:rPr lang="ka-GE" sz="1600" dirty="0" smtClean="0"/>
              <a:t>ალექსანდრე ჭულუხაძე</a:t>
            </a:r>
          </a:p>
          <a:p>
            <a:pPr algn="ctr"/>
            <a:endParaRPr lang="ka-GE" dirty="0"/>
          </a:p>
          <a:p>
            <a:pPr algn="ctr"/>
            <a:r>
              <a:rPr lang="ka-GE" sz="1400" dirty="0" smtClean="0"/>
              <a:t>თბილისი 2022</a:t>
            </a:r>
            <a:endParaRPr lang="en-US" sz="14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76200"/>
            <a:ext cx="8077200" cy="96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275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876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ka-GE" sz="2000" b="1" dirty="0"/>
              <a:t>ჩანაცვლების შემთხვევები</a:t>
            </a: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804999"/>
              </p:ext>
            </p:extLst>
          </p:nvPr>
        </p:nvGraphicFramePr>
        <p:xfrm>
          <a:off x="1524000" y="1397000"/>
          <a:ext cx="6096000" cy="3925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ტაძარი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ახ.წ. I-III სს-ის პართული ნასესხობა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b="1">
                          <a:effectLst/>
                          <a:latin typeface="Sylfaen"/>
                          <a:ea typeface="Calibri"/>
                          <a:cs typeface="Arial"/>
                        </a:rPr>
                        <a:t>დარბაზი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Sylfaen"/>
                          <a:ea typeface="Calibri"/>
                          <a:cs typeface="Arial"/>
                        </a:rPr>
                        <a:t>ახ.წ. XII ს-ის მეორე ნახევრისა და XIII ს-ის პირველი ნახევრის სპარსული ნასესხობა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ბანის-ბანი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ახ.წ. XII ს-ის მეორე ნახევრისა და XIII ს-ის პირველი ნახევრის სპარსული ნასესხობა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b="1">
                          <a:effectLst/>
                          <a:latin typeface="Sylfaen"/>
                          <a:ea typeface="Calibri"/>
                          <a:cs typeface="Arial"/>
                        </a:rPr>
                        <a:t>ჩარდახი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Sylfaen"/>
                          <a:ea typeface="Calibri"/>
                          <a:cs typeface="Arial"/>
                        </a:rPr>
                        <a:t>ახ.წ. XIII-XV სს-ის სპარსული ნასესხობანი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ძოლო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ახ.წ. X-XI სს-ის ადრეული ახალი სპარსული ნასესხობა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ნოხი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ახ.წ. XII ს-ის მეორე ნახევრისა და XIII ს-ის პირველი ნახევრის სპარსული ნასესხობა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b="1">
                          <a:effectLst/>
                          <a:latin typeface="Sylfaen"/>
                          <a:ea typeface="Calibri"/>
                          <a:cs typeface="Arial"/>
                        </a:rPr>
                        <a:t>ქულბაგი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Sylfaen"/>
                          <a:ea typeface="Calibri"/>
                          <a:cs typeface="Arial"/>
                        </a:rPr>
                        <a:t>ახ.წ. XII ს-ის მეორე ნახევრისა და XIII ს-ის პირველი ნახევრის სპარსული ნასესხობა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დუქანი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ახ.წ. XIII-XV სს-ის სპარსული ნასესხობანი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824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304800"/>
            <a:ext cx="8610600" cy="6248400"/>
          </a:xfrm>
        </p:spPr>
        <p:txBody>
          <a:bodyPr>
            <a:normAutofit fontScale="77500" lnSpcReduction="20000"/>
          </a:bodyPr>
          <a:lstStyle/>
          <a:p>
            <a:pPr marL="45720" indent="0" algn="ctr">
              <a:buNone/>
            </a:pPr>
            <a:r>
              <a:rPr lang="en-US" sz="2600" b="1" dirty="0" err="1"/>
              <a:t>კვლევის</a:t>
            </a:r>
            <a:r>
              <a:rPr lang="en-US" sz="2600" b="1" dirty="0"/>
              <a:t> </a:t>
            </a:r>
            <a:r>
              <a:rPr lang="en-US" sz="2600" b="1" dirty="0" err="1"/>
              <a:t>მიზნები</a:t>
            </a:r>
            <a:r>
              <a:rPr lang="en-US" sz="2600" b="1" dirty="0"/>
              <a:t> </a:t>
            </a:r>
            <a:r>
              <a:rPr lang="en-US" sz="2600" b="1" dirty="0" err="1"/>
              <a:t>და</a:t>
            </a:r>
            <a:r>
              <a:rPr lang="en-US" sz="2600" b="1" dirty="0"/>
              <a:t> </a:t>
            </a:r>
            <a:r>
              <a:rPr lang="en-US" sz="2600" b="1" dirty="0" err="1"/>
              <a:t>ამოცანები</a:t>
            </a:r>
            <a:endParaRPr lang="en-US" sz="2600" dirty="0"/>
          </a:p>
          <a:p>
            <a:pPr marL="45720" indent="0">
              <a:buNone/>
            </a:pPr>
            <a:endParaRPr lang="en-US" dirty="0" smtClean="0"/>
          </a:p>
          <a:p>
            <a:pPr marL="45720" indent="0" algn="just">
              <a:buNone/>
            </a:pPr>
            <a:r>
              <a:rPr lang="en-US" sz="2300" dirty="0" err="1" smtClean="0"/>
              <a:t>ირანული</a:t>
            </a:r>
            <a:r>
              <a:rPr lang="en-US" sz="2300" dirty="0" smtClean="0"/>
              <a:t> </a:t>
            </a:r>
            <a:r>
              <a:rPr lang="ka-GE" sz="2300" dirty="0"/>
              <a:t>ნა</a:t>
            </a:r>
            <a:r>
              <a:rPr lang="en-US" sz="2300" dirty="0" err="1"/>
              <a:t>სესხ</a:t>
            </a:r>
            <a:r>
              <a:rPr lang="ka-GE" sz="2300" dirty="0"/>
              <a:t>ობათა </a:t>
            </a:r>
            <a:r>
              <a:rPr lang="en-US" sz="2300" dirty="0" err="1"/>
              <a:t>განსაკუთრებ</a:t>
            </a:r>
            <a:r>
              <a:rPr lang="ka-GE" sz="2300" dirty="0"/>
              <a:t>ით </a:t>
            </a:r>
            <a:r>
              <a:rPr lang="en-US" sz="2300" dirty="0" err="1"/>
              <a:t>ძველი</a:t>
            </a:r>
            <a:r>
              <a:rPr lang="en-US" sz="2300" dirty="0"/>
              <a:t> </a:t>
            </a:r>
            <a:r>
              <a:rPr lang="en-US" sz="2300" dirty="0" err="1"/>
              <a:t>ირანული</a:t>
            </a:r>
            <a:r>
              <a:rPr lang="en-US" sz="2300" dirty="0"/>
              <a:t>, </a:t>
            </a:r>
            <a:r>
              <a:rPr lang="en-US" sz="2300" dirty="0" err="1"/>
              <a:t>კიმერული</a:t>
            </a:r>
            <a:r>
              <a:rPr lang="en-US" sz="2300" dirty="0"/>
              <a:t>, </a:t>
            </a:r>
            <a:r>
              <a:rPr lang="en-US" sz="2300" dirty="0" err="1"/>
              <a:t>სკვითური</a:t>
            </a:r>
            <a:r>
              <a:rPr lang="en-US" sz="2300" dirty="0"/>
              <a:t>, </a:t>
            </a:r>
            <a:r>
              <a:rPr lang="en-US" sz="2300" dirty="0" err="1"/>
              <a:t>მედიური</a:t>
            </a:r>
            <a:r>
              <a:rPr lang="en-US" sz="2300" dirty="0"/>
              <a:t>, </a:t>
            </a:r>
            <a:r>
              <a:rPr lang="en-US" sz="2300" dirty="0" err="1"/>
              <a:t>ძველი</a:t>
            </a:r>
            <a:r>
              <a:rPr lang="en-US" sz="2300" dirty="0"/>
              <a:t> </a:t>
            </a:r>
            <a:r>
              <a:rPr lang="en-US" sz="2300" dirty="0" err="1"/>
              <a:t>სპარსული</a:t>
            </a:r>
            <a:r>
              <a:rPr lang="en-US" sz="2300" dirty="0"/>
              <a:t>, </a:t>
            </a:r>
            <a:r>
              <a:rPr lang="en-US" sz="2300" dirty="0" err="1"/>
              <a:t>პართული</a:t>
            </a:r>
            <a:r>
              <a:rPr lang="en-US" sz="2300" dirty="0"/>
              <a:t>, </a:t>
            </a:r>
            <a:r>
              <a:rPr lang="ka-GE" sz="2300" dirty="0"/>
              <a:t>საშუალო </a:t>
            </a:r>
            <a:r>
              <a:rPr lang="en-US" sz="2300" dirty="0" err="1"/>
              <a:t>ირანული</a:t>
            </a:r>
            <a:r>
              <a:rPr lang="en-US" sz="2300" dirty="0"/>
              <a:t>, </a:t>
            </a:r>
            <a:r>
              <a:rPr lang="en-US" sz="2300" dirty="0" err="1"/>
              <a:t>ახალი</a:t>
            </a:r>
            <a:r>
              <a:rPr lang="en-US" sz="2300" dirty="0"/>
              <a:t> </a:t>
            </a:r>
            <a:r>
              <a:rPr lang="en-US" sz="2300" dirty="0" err="1"/>
              <a:t>სპარსული</a:t>
            </a:r>
            <a:r>
              <a:rPr lang="en-US" sz="2300" dirty="0"/>
              <a:t> </a:t>
            </a:r>
            <a:r>
              <a:rPr lang="en-US" sz="2300" dirty="0" err="1"/>
              <a:t>და</a:t>
            </a:r>
            <a:r>
              <a:rPr lang="en-US" sz="2300" dirty="0"/>
              <a:t> </a:t>
            </a:r>
            <a:r>
              <a:rPr lang="en-US" sz="2300" dirty="0" err="1"/>
              <a:t>ალანურ-ოსური</a:t>
            </a:r>
            <a:r>
              <a:rPr lang="en-US" sz="2300" dirty="0"/>
              <a:t>, </a:t>
            </a:r>
            <a:r>
              <a:rPr lang="en-US" sz="2300" dirty="0" err="1"/>
              <a:t>ღრმა</a:t>
            </a:r>
            <a:r>
              <a:rPr lang="en-US" sz="2300" dirty="0"/>
              <a:t> </a:t>
            </a:r>
            <a:r>
              <a:rPr lang="en-US" sz="2300" dirty="0" err="1"/>
              <a:t>ეტიმოლოგიურ-სემანტიკური</a:t>
            </a:r>
            <a:r>
              <a:rPr lang="en-US" sz="2300" dirty="0"/>
              <a:t> </a:t>
            </a:r>
            <a:r>
              <a:rPr lang="en-US" sz="2300" dirty="0" err="1"/>
              <a:t>შესწავლა</a:t>
            </a:r>
            <a:r>
              <a:rPr lang="en-US" sz="2300" dirty="0"/>
              <a:t>, </a:t>
            </a:r>
            <a:r>
              <a:rPr lang="ka-GE" sz="2300" dirty="0"/>
              <a:t>სესხების </a:t>
            </a:r>
            <a:r>
              <a:rPr lang="en-US" sz="2300" dirty="0" err="1"/>
              <a:t>ისტორიული</a:t>
            </a:r>
            <a:r>
              <a:rPr lang="en-US" sz="2300" dirty="0"/>
              <a:t> </a:t>
            </a:r>
            <a:r>
              <a:rPr lang="en-US" sz="2300" dirty="0" err="1"/>
              <a:t>პირობების</a:t>
            </a:r>
            <a:r>
              <a:rPr lang="en-US" sz="2300" dirty="0"/>
              <a:t> </a:t>
            </a:r>
            <a:r>
              <a:rPr lang="en-US" sz="2300" dirty="0" err="1"/>
              <a:t>სწორად</a:t>
            </a:r>
            <a:r>
              <a:rPr lang="en-US" sz="2300" dirty="0"/>
              <a:t> </a:t>
            </a:r>
            <a:r>
              <a:rPr lang="en-US" sz="2300" dirty="0" err="1"/>
              <a:t>და</a:t>
            </a:r>
            <a:r>
              <a:rPr lang="en-US" sz="2300" dirty="0"/>
              <a:t> </a:t>
            </a:r>
            <a:r>
              <a:rPr lang="en-US" sz="2300" dirty="0" err="1"/>
              <a:t>ნათლად</a:t>
            </a:r>
            <a:r>
              <a:rPr lang="en-US" sz="2300" dirty="0"/>
              <a:t> </a:t>
            </a:r>
            <a:r>
              <a:rPr lang="en-US" sz="2300" dirty="0" err="1"/>
              <a:t>გააზრება</a:t>
            </a:r>
            <a:r>
              <a:rPr lang="en-US" sz="2300" dirty="0"/>
              <a:t>, </a:t>
            </a:r>
            <a:r>
              <a:rPr lang="ka-GE" sz="2300" dirty="0"/>
              <a:t>ნასესხობათა ქართულ ენაში შემოსვლისა და დამკვიდრების პერიოდის განსაზღვრას </a:t>
            </a:r>
            <a:r>
              <a:rPr lang="en-US" sz="2300" dirty="0" err="1"/>
              <a:t>უაღრესად</a:t>
            </a:r>
            <a:r>
              <a:rPr lang="en-US" sz="2300" dirty="0"/>
              <a:t> </a:t>
            </a:r>
            <a:r>
              <a:rPr lang="en-US" sz="2300" dirty="0" err="1"/>
              <a:t>დიდი</a:t>
            </a:r>
            <a:r>
              <a:rPr lang="en-US" sz="2300" dirty="0"/>
              <a:t> </a:t>
            </a:r>
            <a:r>
              <a:rPr lang="en-US" sz="2300" dirty="0" err="1"/>
              <a:t>მნიშვნელობა</a:t>
            </a:r>
            <a:r>
              <a:rPr lang="en-US" sz="2300" dirty="0"/>
              <a:t> </a:t>
            </a:r>
            <a:r>
              <a:rPr lang="en-US" sz="2300" dirty="0" err="1"/>
              <a:t>აქვს</a:t>
            </a:r>
            <a:r>
              <a:rPr lang="en-US" sz="2300" dirty="0"/>
              <a:t> </a:t>
            </a:r>
            <a:r>
              <a:rPr lang="ka-GE" sz="2300" dirty="0"/>
              <a:t>საქართველოს ზოგადისტორიული და კულტურული და </a:t>
            </a:r>
            <a:r>
              <a:rPr lang="en-US" sz="2300" dirty="0" err="1"/>
              <a:t>ქართულ</a:t>
            </a:r>
            <a:r>
              <a:rPr lang="ka-GE" sz="2300" dirty="0"/>
              <a:t>ი </a:t>
            </a:r>
            <a:r>
              <a:rPr lang="en-US" sz="2300" dirty="0" err="1"/>
              <a:t>ენ</a:t>
            </a:r>
            <a:r>
              <a:rPr lang="ka-GE" sz="2300" dirty="0"/>
              <a:t>ის ისტორიული განვითარების პროცესის შესასწავლად. ქართული ენის მონაცემები აგრეთვე, უაღრესად მნიშვნელოვანი იქნება </a:t>
            </a:r>
            <a:r>
              <a:rPr lang="en-US" sz="2300" dirty="0" err="1"/>
              <a:t>ირანული</a:t>
            </a:r>
            <a:r>
              <a:rPr lang="en-US" sz="2300" dirty="0"/>
              <a:t> </a:t>
            </a:r>
            <a:r>
              <a:rPr lang="en-US" sz="2300" dirty="0" err="1"/>
              <a:t>ენების</a:t>
            </a:r>
            <a:r>
              <a:rPr lang="en-US" sz="2300" dirty="0"/>
              <a:t> </a:t>
            </a:r>
            <a:r>
              <a:rPr lang="en-US" sz="2300" dirty="0" err="1"/>
              <a:t>დაკარგული</a:t>
            </a:r>
            <a:r>
              <a:rPr lang="en-US" sz="2300" dirty="0"/>
              <a:t> </a:t>
            </a:r>
            <a:r>
              <a:rPr lang="en-US" sz="2300" dirty="0" err="1"/>
              <a:t>და</a:t>
            </a:r>
            <a:r>
              <a:rPr lang="en-US" sz="2300" dirty="0"/>
              <a:t> </a:t>
            </a:r>
            <a:r>
              <a:rPr lang="en-US" sz="2300" dirty="0" err="1"/>
              <a:t>მივიწყებული</a:t>
            </a:r>
            <a:r>
              <a:rPr lang="en-US" sz="2300" dirty="0"/>
              <a:t> </a:t>
            </a:r>
            <a:r>
              <a:rPr lang="ka-GE" sz="2300" dirty="0"/>
              <a:t>ძირების </a:t>
            </a:r>
            <a:r>
              <a:rPr lang="en-US" sz="2300" dirty="0" err="1"/>
              <a:t>აღდგენ</a:t>
            </a:r>
            <a:r>
              <a:rPr lang="en-US" sz="2300" dirty="0"/>
              <a:t> </a:t>
            </a:r>
            <a:r>
              <a:rPr lang="ka-GE" sz="2300" dirty="0"/>
              <a:t>პროცესში</a:t>
            </a:r>
            <a:r>
              <a:rPr lang="en-US" sz="2300" dirty="0" smtClean="0"/>
              <a:t>.</a:t>
            </a:r>
          </a:p>
          <a:p>
            <a:pPr marL="45720" indent="0" algn="just">
              <a:buNone/>
            </a:pPr>
            <a:endParaRPr lang="en-US" sz="2300" dirty="0"/>
          </a:p>
          <a:p>
            <a:pPr marL="45720" indent="0" algn="just">
              <a:buNone/>
            </a:pPr>
            <a:r>
              <a:rPr lang="en-US" sz="2300" dirty="0" err="1" smtClean="0"/>
              <a:t>წარმოდგენილი</a:t>
            </a:r>
            <a:r>
              <a:rPr lang="en-US" sz="2300" dirty="0" smtClean="0"/>
              <a:t> </a:t>
            </a:r>
            <a:r>
              <a:rPr lang="en-US" sz="2300" dirty="0" err="1"/>
              <a:t>პროექტის</a:t>
            </a:r>
            <a:r>
              <a:rPr lang="en-US" sz="2300" dirty="0"/>
              <a:t> </a:t>
            </a:r>
            <a:r>
              <a:rPr lang="en-US" sz="2300" dirty="0" err="1"/>
              <a:t>მიზანი</a:t>
            </a:r>
            <a:r>
              <a:rPr lang="ka-GE" sz="2300" dirty="0"/>
              <a:t>ა </a:t>
            </a:r>
            <a:r>
              <a:rPr lang="en-US" sz="2300" dirty="0" err="1"/>
              <a:t>ქართულ</a:t>
            </a:r>
            <a:r>
              <a:rPr lang="en-US" sz="2300" dirty="0"/>
              <a:t> </a:t>
            </a:r>
            <a:r>
              <a:rPr lang="en-US" sz="2300" dirty="0" err="1"/>
              <a:t>ენაში</a:t>
            </a:r>
            <a:r>
              <a:rPr lang="en-US" sz="2300" dirty="0"/>
              <a:t> </a:t>
            </a:r>
            <a:r>
              <a:rPr lang="en-US" sz="2300" dirty="0" err="1"/>
              <a:t>ირანულ</a:t>
            </a:r>
            <a:r>
              <a:rPr lang="en-US" sz="2300" dirty="0"/>
              <a:t> </a:t>
            </a:r>
            <a:r>
              <a:rPr lang="ka-GE" sz="2300" dirty="0"/>
              <a:t>ნასესხობათა </a:t>
            </a:r>
            <a:r>
              <a:rPr lang="en-US" sz="2300" dirty="0" err="1"/>
              <a:t>ეტიმოლოგიურ-სემანტიკური</a:t>
            </a:r>
            <a:r>
              <a:rPr lang="en-US" sz="2300" dirty="0"/>
              <a:t> </a:t>
            </a:r>
            <a:r>
              <a:rPr lang="en-US" sz="2300" dirty="0" err="1"/>
              <a:t>ანალიზის</a:t>
            </a:r>
            <a:r>
              <a:rPr lang="en-US" sz="2300" dirty="0"/>
              <a:t> </a:t>
            </a:r>
            <a:r>
              <a:rPr lang="en-US" sz="2300" dirty="0" err="1"/>
              <a:t>ამსახველი</a:t>
            </a:r>
            <a:r>
              <a:rPr lang="en-US" sz="2300" dirty="0"/>
              <a:t> </a:t>
            </a:r>
            <a:r>
              <a:rPr lang="en-US" sz="2300" dirty="0" err="1"/>
              <a:t>ღირებული</a:t>
            </a:r>
            <a:r>
              <a:rPr lang="en-US" sz="2300" dirty="0"/>
              <a:t> </a:t>
            </a:r>
            <a:r>
              <a:rPr lang="en-US" sz="2300" dirty="0" err="1"/>
              <a:t>ისტორიულ-ლინგვისტური</a:t>
            </a:r>
            <a:r>
              <a:rPr lang="en-US" sz="2300" dirty="0"/>
              <a:t> </a:t>
            </a:r>
            <a:r>
              <a:rPr lang="en-US" sz="2300" dirty="0" err="1"/>
              <a:t>მონოგრაფიული</a:t>
            </a:r>
            <a:r>
              <a:rPr lang="en-US" sz="2300" dirty="0"/>
              <a:t> </a:t>
            </a:r>
            <a:r>
              <a:rPr lang="en-US" sz="2300" dirty="0" err="1"/>
              <a:t>კვლევის</a:t>
            </a:r>
            <a:r>
              <a:rPr lang="en-US" sz="2300" dirty="0"/>
              <a:t> </a:t>
            </a:r>
            <a:r>
              <a:rPr lang="ka-GE" sz="2300" dirty="0"/>
              <a:t>განხორციელება </a:t>
            </a:r>
            <a:r>
              <a:rPr lang="en-US" sz="2300" dirty="0" err="1"/>
              <a:t>და</a:t>
            </a:r>
            <a:r>
              <a:rPr lang="en-US" sz="2300" dirty="0"/>
              <a:t> </a:t>
            </a:r>
            <a:r>
              <a:rPr lang="en-US" sz="2300" dirty="0" err="1"/>
              <a:t>გამოცემა</a:t>
            </a:r>
            <a:r>
              <a:rPr lang="en-US" sz="2300" dirty="0"/>
              <a:t>. </a:t>
            </a:r>
            <a:r>
              <a:rPr lang="en-US" sz="2300" dirty="0" err="1"/>
              <a:t>ნაშრომი</a:t>
            </a:r>
            <a:r>
              <a:rPr lang="en-US" sz="2300" dirty="0"/>
              <a:t> </a:t>
            </a:r>
            <a:r>
              <a:rPr lang="en-US" sz="2300" dirty="0" err="1"/>
              <a:t>დაეხმარება</a:t>
            </a:r>
            <a:r>
              <a:rPr lang="en-US" sz="2300" dirty="0"/>
              <a:t> </a:t>
            </a:r>
            <a:r>
              <a:rPr lang="en-US" sz="2300" dirty="0" err="1"/>
              <a:t>მრავალ</a:t>
            </a:r>
            <a:r>
              <a:rPr lang="en-US" sz="2300" dirty="0"/>
              <a:t> </a:t>
            </a:r>
            <a:r>
              <a:rPr lang="en-US" sz="2300" dirty="0" err="1"/>
              <a:t>სპეციალისტს</a:t>
            </a:r>
            <a:r>
              <a:rPr lang="en-US" sz="2300" dirty="0"/>
              <a:t> </a:t>
            </a:r>
            <a:r>
              <a:rPr lang="en-US" sz="2300" dirty="0" err="1"/>
              <a:t>ირანულ-ქართული</a:t>
            </a:r>
            <a:r>
              <a:rPr lang="en-US" sz="2300" dirty="0"/>
              <a:t> </a:t>
            </a:r>
            <a:r>
              <a:rPr lang="en-US" sz="2300" dirty="0" err="1"/>
              <a:t>და</a:t>
            </a:r>
            <a:r>
              <a:rPr lang="en-US" sz="2300" dirty="0"/>
              <a:t> </a:t>
            </a:r>
            <a:r>
              <a:rPr lang="en-US" sz="2300" dirty="0" err="1"/>
              <a:t>ირან</a:t>
            </a:r>
            <a:r>
              <a:rPr lang="ka-GE" sz="2300" dirty="0"/>
              <a:t>ულ</a:t>
            </a:r>
            <a:r>
              <a:rPr lang="en-US" sz="2300" dirty="0"/>
              <a:t>-</a:t>
            </a:r>
            <a:r>
              <a:rPr lang="en-US" sz="2300" dirty="0" err="1"/>
              <a:t>კავკასიური</a:t>
            </a:r>
            <a:r>
              <a:rPr lang="en-US" sz="2300" dirty="0"/>
              <a:t> </a:t>
            </a:r>
            <a:r>
              <a:rPr lang="en-US" sz="2300" dirty="0" err="1"/>
              <a:t>ლინგვისტიკის</a:t>
            </a:r>
            <a:r>
              <a:rPr lang="en-US" sz="2300" dirty="0"/>
              <a:t> </a:t>
            </a:r>
            <a:r>
              <a:rPr lang="en-US" sz="2300" dirty="0" err="1"/>
              <a:t>სხვადასხვა</a:t>
            </a:r>
            <a:r>
              <a:rPr lang="en-US" sz="2300" dirty="0"/>
              <a:t> </a:t>
            </a:r>
            <a:r>
              <a:rPr lang="en-US" sz="2300" dirty="0" err="1"/>
              <a:t>ასპექტის</a:t>
            </a:r>
            <a:r>
              <a:rPr lang="en-US" sz="2300" dirty="0"/>
              <a:t> </a:t>
            </a:r>
            <a:r>
              <a:rPr lang="en-US" sz="2300" dirty="0" err="1"/>
              <a:t>კვლევაში</a:t>
            </a:r>
            <a:r>
              <a:rPr lang="en-US" sz="2300" dirty="0"/>
              <a:t>, </a:t>
            </a:r>
            <a:r>
              <a:rPr lang="en-US" sz="2300" dirty="0" err="1"/>
              <a:t>იქნება</a:t>
            </a:r>
            <a:r>
              <a:rPr lang="en-US" sz="2300" dirty="0"/>
              <a:t> </a:t>
            </a:r>
            <a:r>
              <a:rPr lang="en-US" sz="2300" dirty="0" err="1"/>
              <a:t>განკუთვნილი</a:t>
            </a:r>
            <a:r>
              <a:rPr lang="en-US" sz="2300" dirty="0"/>
              <a:t> </a:t>
            </a:r>
            <a:r>
              <a:rPr lang="en-US" sz="2300" dirty="0" err="1"/>
              <a:t>ფართო</a:t>
            </a:r>
            <a:r>
              <a:rPr lang="en-US" sz="2300" dirty="0"/>
              <a:t> </a:t>
            </a:r>
            <a:r>
              <a:rPr lang="en-US" sz="2300" dirty="0" err="1"/>
              <a:t>ჰუმანიტარული</a:t>
            </a:r>
            <a:r>
              <a:rPr lang="en-US" sz="2300" dirty="0"/>
              <a:t> </a:t>
            </a:r>
            <a:r>
              <a:rPr lang="en-US" sz="2300" dirty="0" err="1"/>
              <a:t>სამეცნიერო</a:t>
            </a:r>
            <a:r>
              <a:rPr lang="en-US" sz="2300" dirty="0"/>
              <a:t> </a:t>
            </a:r>
            <a:r>
              <a:rPr lang="en-US" sz="2300" dirty="0" err="1"/>
              <a:t>საზოგადოებისთვის</a:t>
            </a:r>
            <a:r>
              <a:rPr lang="en-US" sz="2300" dirty="0"/>
              <a:t> </a:t>
            </a:r>
            <a:r>
              <a:rPr lang="en-US" sz="2300" dirty="0" err="1"/>
              <a:t>და</a:t>
            </a:r>
            <a:r>
              <a:rPr lang="en-US" sz="2300" dirty="0"/>
              <a:t> </a:t>
            </a:r>
            <a:r>
              <a:rPr lang="en-US" sz="2300" dirty="0" err="1"/>
              <a:t>დაეხმარება</a:t>
            </a:r>
            <a:r>
              <a:rPr lang="en-US" sz="2300" dirty="0"/>
              <a:t> </a:t>
            </a:r>
            <a:r>
              <a:rPr lang="en-US" sz="2300" dirty="0" err="1"/>
              <a:t>აღმოსავლეთმცოდნეებს</a:t>
            </a:r>
            <a:r>
              <a:rPr lang="en-US" sz="2300" dirty="0"/>
              <a:t>, </a:t>
            </a:r>
            <a:r>
              <a:rPr lang="en-US" sz="2300" dirty="0" err="1"/>
              <a:t>ძირითადად</a:t>
            </a:r>
            <a:r>
              <a:rPr lang="en-US" sz="2300" dirty="0"/>
              <a:t> </a:t>
            </a:r>
            <a:r>
              <a:rPr lang="en-US" sz="2300" dirty="0" err="1"/>
              <a:t>ქართული</a:t>
            </a:r>
            <a:r>
              <a:rPr lang="en-US" sz="2300" dirty="0"/>
              <a:t> </a:t>
            </a:r>
            <a:r>
              <a:rPr lang="en-US" sz="2300" dirty="0" err="1"/>
              <a:t>ენის</a:t>
            </a:r>
            <a:r>
              <a:rPr lang="en-US" sz="2300" dirty="0"/>
              <a:t>, </a:t>
            </a:r>
            <a:r>
              <a:rPr lang="en-US" sz="2300" dirty="0" err="1"/>
              <a:t>ლიტერატურისა</a:t>
            </a:r>
            <a:r>
              <a:rPr lang="en-US" sz="2300" dirty="0"/>
              <a:t> </a:t>
            </a:r>
            <a:r>
              <a:rPr lang="en-US" sz="2300" dirty="0" err="1"/>
              <a:t>და</a:t>
            </a:r>
            <a:r>
              <a:rPr lang="en-US" sz="2300" dirty="0"/>
              <a:t> </a:t>
            </a:r>
            <a:r>
              <a:rPr lang="en-US" sz="2300" dirty="0" err="1"/>
              <a:t>ისტორიოგრაფიის</a:t>
            </a:r>
            <a:r>
              <a:rPr lang="ka-GE" sz="2300" dirty="0"/>
              <a:t>, </a:t>
            </a:r>
            <a:r>
              <a:rPr lang="en-US" sz="2300" dirty="0" err="1"/>
              <a:t>ქართულ-ირანული</a:t>
            </a:r>
            <a:r>
              <a:rPr lang="en-US" sz="2300" dirty="0"/>
              <a:t> </a:t>
            </a:r>
            <a:r>
              <a:rPr lang="en-US" sz="2300" dirty="0" err="1"/>
              <a:t>ლინგვისტური</a:t>
            </a:r>
            <a:r>
              <a:rPr lang="en-US" sz="2300" dirty="0"/>
              <a:t> </a:t>
            </a:r>
            <a:r>
              <a:rPr lang="en-US" sz="2300" dirty="0" err="1"/>
              <a:t>კონტაქტები</a:t>
            </a:r>
            <a:r>
              <a:rPr lang="ka-GE" sz="2300" dirty="0"/>
              <a:t>ს</a:t>
            </a:r>
            <a:r>
              <a:rPr lang="en-US" sz="2300" dirty="0"/>
              <a:t>, </a:t>
            </a:r>
            <a:r>
              <a:rPr lang="ka-GE" sz="2300" dirty="0"/>
              <a:t>ნა</a:t>
            </a:r>
            <a:r>
              <a:rPr lang="en-US" sz="2300" dirty="0" err="1"/>
              <a:t>სესხ</a:t>
            </a:r>
            <a:r>
              <a:rPr lang="ka-GE" sz="2300" dirty="0"/>
              <a:t>ები ლექსიკის </a:t>
            </a:r>
            <a:r>
              <a:rPr lang="en-US" sz="2300" dirty="0" err="1"/>
              <a:t>საერთო</a:t>
            </a:r>
            <a:r>
              <a:rPr lang="en-US" sz="2300" dirty="0"/>
              <a:t> </a:t>
            </a:r>
            <a:r>
              <a:rPr lang="en-US" sz="2300" dirty="0" err="1"/>
              <a:t>ირანული</a:t>
            </a:r>
            <a:r>
              <a:rPr lang="en-US" sz="2300" dirty="0"/>
              <a:t> </a:t>
            </a:r>
            <a:r>
              <a:rPr lang="en-US" sz="2300" dirty="0" err="1"/>
              <a:t>და</a:t>
            </a:r>
            <a:r>
              <a:rPr lang="en-US" sz="2300" dirty="0"/>
              <a:t> </a:t>
            </a:r>
            <a:r>
              <a:rPr lang="en-US" sz="2300" dirty="0" err="1"/>
              <a:t>ქართული</a:t>
            </a:r>
            <a:r>
              <a:rPr lang="en-US" sz="2300" dirty="0"/>
              <a:t> </a:t>
            </a:r>
            <a:r>
              <a:rPr lang="en-US" sz="2300" dirty="0" err="1"/>
              <a:t>ლექსიკის</a:t>
            </a:r>
            <a:r>
              <a:rPr lang="en-US" sz="2300" dirty="0"/>
              <a:t> </a:t>
            </a:r>
            <a:r>
              <a:rPr lang="en-US" sz="2300" dirty="0" err="1"/>
              <a:t>ეტიმოლოგი</a:t>
            </a:r>
            <a:r>
              <a:rPr lang="ka-GE" sz="2300" dirty="0"/>
              <a:t>ის</a:t>
            </a:r>
            <a:r>
              <a:rPr lang="en-US" sz="2300" dirty="0"/>
              <a:t>ა </a:t>
            </a:r>
            <a:r>
              <a:rPr lang="en-US" sz="2300" dirty="0" err="1"/>
              <a:t>და</a:t>
            </a:r>
            <a:r>
              <a:rPr lang="en-US" sz="2300" dirty="0"/>
              <a:t> </a:t>
            </a:r>
            <a:r>
              <a:rPr lang="en-US" sz="2300" dirty="0" err="1"/>
              <a:t>სემანტიკ</a:t>
            </a:r>
            <a:r>
              <a:rPr lang="ka-GE" sz="2300" dirty="0"/>
              <a:t>ის</a:t>
            </a:r>
            <a:r>
              <a:rPr lang="en-US" sz="2300" dirty="0"/>
              <a:t>, </a:t>
            </a:r>
            <a:r>
              <a:rPr lang="en-US" sz="2300" dirty="0" err="1"/>
              <a:t>ირანული</a:t>
            </a:r>
            <a:r>
              <a:rPr lang="en-US" sz="2300" dirty="0"/>
              <a:t> </a:t>
            </a:r>
            <a:r>
              <a:rPr lang="en-US" sz="2300" dirty="0" err="1"/>
              <a:t>ცივილიზაციის</a:t>
            </a:r>
            <a:r>
              <a:rPr lang="en-US" sz="2300" dirty="0"/>
              <a:t> </a:t>
            </a:r>
            <a:r>
              <a:rPr lang="en-US" sz="2300" dirty="0" err="1"/>
              <a:t>საქართველოში</a:t>
            </a:r>
            <a:r>
              <a:rPr lang="en-US" sz="2300" dirty="0"/>
              <a:t> </a:t>
            </a:r>
            <a:r>
              <a:rPr lang="en-US" sz="2300" dirty="0" err="1"/>
              <a:t>და</a:t>
            </a:r>
            <a:r>
              <a:rPr lang="en-US" sz="2300" dirty="0"/>
              <a:t> </a:t>
            </a:r>
            <a:r>
              <a:rPr lang="en-US" sz="2300" dirty="0" err="1"/>
              <a:t>კავკასიაში</a:t>
            </a:r>
            <a:r>
              <a:rPr lang="en-US" sz="2300" dirty="0"/>
              <a:t> </a:t>
            </a:r>
            <a:r>
              <a:rPr lang="en-US" sz="2300" dirty="0" err="1"/>
              <a:t>ისტორიულ-კულტურული</a:t>
            </a:r>
            <a:r>
              <a:rPr lang="en-US" sz="2300" dirty="0"/>
              <a:t> </a:t>
            </a:r>
            <a:r>
              <a:rPr lang="en-US" sz="2300" dirty="0" err="1"/>
              <a:t>მემკვიდრეობ</a:t>
            </a:r>
            <a:r>
              <a:rPr lang="ka-GE" sz="2300" dirty="0"/>
              <a:t>ისა </a:t>
            </a:r>
            <a:r>
              <a:rPr lang="en-US" sz="2300" dirty="0" err="1"/>
              <a:t>და</a:t>
            </a:r>
            <a:r>
              <a:rPr lang="en-US" sz="2300" dirty="0"/>
              <a:t> </a:t>
            </a:r>
            <a:r>
              <a:rPr lang="en-US" sz="2300" dirty="0" err="1"/>
              <a:t>თვითმყოფადობ</a:t>
            </a:r>
            <a:r>
              <a:rPr lang="ka-GE" sz="2300" dirty="0"/>
              <a:t>ის </a:t>
            </a:r>
            <a:r>
              <a:rPr lang="en-US" sz="2300" dirty="0" err="1"/>
              <a:t>და</a:t>
            </a:r>
            <a:r>
              <a:rPr lang="en-US" sz="2300" dirty="0"/>
              <a:t> </a:t>
            </a:r>
            <a:r>
              <a:rPr lang="en-US" sz="2300" dirty="0" err="1"/>
              <a:t>სხვა</a:t>
            </a:r>
            <a:r>
              <a:rPr lang="en-US" sz="2300" dirty="0"/>
              <a:t> </a:t>
            </a:r>
            <a:r>
              <a:rPr lang="ka-GE" sz="2300" dirty="0"/>
              <a:t>საკითხების </a:t>
            </a:r>
            <a:r>
              <a:rPr lang="en-US" sz="2300" dirty="0" err="1"/>
              <a:t>მკვლევარებ</a:t>
            </a:r>
            <a:r>
              <a:rPr lang="ka-GE" sz="2300" dirty="0"/>
              <a:t>ს</a:t>
            </a:r>
            <a:r>
              <a:rPr lang="en-US" sz="2300" dirty="0"/>
              <a:t>.</a:t>
            </a: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52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81000" y="304800"/>
            <a:ext cx="8305800" cy="6172200"/>
          </a:xfrm>
        </p:spPr>
        <p:txBody>
          <a:bodyPr>
            <a:normAutofit fontScale="62500" lnSpcReduction="20000"/>
          </a:bodyPr>
          <a:lstStyle/>
          <a:p>
            <a:pPr marL="45720" indent="0" algn="ctr">
              <a:buNone/>
            </a:pPr>
            <a:r>
              <a:rPr lang="en-US" sz="2900" b="1" dirty="0" err="1"/>
              <a:t>კვლევის</a:t>
            </a:r>
            <a:r>
              <a:rPr lang="en-US" sz="2900" b="1" dirty="0"/>
              <a:t> </a:t>
            </a:r>
            <a:r>
              <a:rPr lang="en-US" sz="2900" b="1" dirty="0" err="1"/>
              <a:t>მეთოდები</a:t>
            </a:r>
            <a:r>
              <a:rPr lang="en-US" sz="2900" b="1" dirty="0"/>
              <a:t> </a:t>
            </a:r>
            <a:r>
              <a:rPr lang="en-US" sz="2900" b="1" dirty="0" err="1"/>
              <a:t>და</a:t>
            </a:r>
            <a:r>
              <a:rPr lang="en-US" sz="2900" b="1" dirty="0"/>
              <a:t> </a:t>
            </a:r>
            <a:r>
              <a:rPr lang="en-US" sz="2900" b="1" dirty="0" err="1"/>
              <a:t>მოსალოდნელი</a:t>
            </a:r>
            <a:r>
              <a:rPr lang="en-US" sz="2900" b="1" dirty="0"/>
              <a:t> </a:t>
            </a:r>
            <a:r>
              <a:rPr lang="en-US" sz="2900" b="1" dirty="0" err="1"/>
              <a:t>შედეგები</a:t>
            </a:r>
            <a:endParaRPr lang="en-US" sz="2900" dirty="0"/>
          </a:p>
          <a:p>
            <a:pPr marL="45720" lvl="0" indent="0">
              <a:buNone/>
            </a:pPr>
            <a:endParaRPr lang="en-US" dirty="0"/>
          </a:p>
          <a:p>
            <a:pPr marL="45720" lvl="0" indent="0"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კვლევის</a:t>
            </a:r>
            <a:r>
              <a:rPr lang="en-US" dirty="0" smtClean="0"/>
              <a:t> </a:t>
            </a:r>
            <a:r>
              <a:rPr lang="en-US" dirty="0" err="1"/>
              <a:t>მეთოდების</a:t>
            </a:r>
            <a:r>
              <a:rPr lang="en-US" dirty="0"/>
              <a:t> </a:t>
            </a:r>
            <a:r>
              <a:rPr lang="en-US" dirty="0" err="1"/>
              <a:t>შესაბამისობა</a:t>
            </a:r>
            <a:r>
              <a:rPr lang="en-US" dirty="0"/>
              <a:t> </a:t>
            </a:r>
            <a:r>
              <a:rPr lang="en-US" dirty="0" err="1"/>
              <a:t>პროექტის</a:t>
            </a:r>
            <a:r>
              <a:rPr lang="en-US" dirty="0"/>
              <a:t> </a:t>
            </a:r>
            <a:r>
              <a:rPr lang="en-US" dirty="0" err="1"/>
              <a:t>მიზნებთან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ამოცანებთან</a:t>
            </a:r>
            <a:endParaRPr lang="en-US" dirty="0"/>
          </a:p>
          <a:p>
            <a:pPr marL="45720" indent="0" algn="just">
              <a:buNone/>
            </a:pPr>
            <a:r>
              <a:rPr lang="en-US" dirty="0" err="1"/>
              <a:t>ზემოაღნიშნული</a:t>
            </a:r>
            <a:r>
              <a:rPr lang="en-US" dirty="0"/>
              <a:t> </a:t>
            </a:r>
            <a:r>
              <a:rPr lang="en-US" dirty="0" err="1"/>
              <a:t>მიზნები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პრობლემები</a:t>
            </a:r>
            <a:r>
              <a:rPr lang="en-US" dirty="0"/>
              <a:t> </a:t>
            </a:r>
            <a:r>
              <a:rPr lang="en-US" dirty="0" err="1"/>
              <a:t>შესრულდება</a:t>
            </a:r>
            <a:r>
              <a:rPr lang="en-US" dirty="0"/>
              <a:t> </a:t>
            </a:r>
            <a:r>
              <a:rPr lang="en-US" dirty="0" err="1"/>
              <a:t>თანამედროვე</a:t>
            </a:r>
            <a:r>
              <a:rPr lang="en-US" dirty="0"/>
              <a:t> </a:t>
            </a:r>
            <a:r>
              <a:rPr lang="en-US" dirty="0" err="1"/>
              <a:t>ჰუმანიტარულ</a:t>
            </a:r>
            <a:r>
              <a:rPr lang="en-US" dirty="0"/>
              <a:t> </a:t>
            </a:r>
            <a:r>
              <a:rPr lang="en-US" dirty="0" err="1"/>
              <a:t>მეცნიერებაში</a:t>
            </a:r>
            <a:r>
              <a:rPr lang="en-US" dirty="0"/>
              <a:t> </a:t>
            </a:r>
            <a:r>
              <a:rPr lang="en-US" dirty="0" err="1"/>
              <a:t>დამტკიცებული</a:t>
            </a:r>
            <a:r>
              <a:rPr lang="en-US" dirty="0"/>
              <a:t> </a:t>
            </a:r>
            <a:r>
              <a:rPr lang="en-US" dirty="0" err="1"/>
              <a:t>მეთოდების</a:t>
            </a:r>
            <a:r>
              <a:rPr lang="en-US" dirty="0"/>
              <a:t> </a:t>
            </a:r>
            <a:r>
              <a:rPr lang="en-US" dirty="0" err="1"/>
              <a:t>საფუძველზე</a:t>
            </a:r>
            <a:r>
              <a:rPr lang="en-US" dirty="0"/>
              <a:t>. </a:t>
            </a:r>
            <a:r>
              <a:rPr lang="en-US" dirty="0" err="1"/>
              <a:t>იმის</a:t>
            </a:r>
            <a:r>
              <a:rPr lang="en-US" dirty="0"/>
              <a:t> </a:t>
            </a:r>
            <a:r>
              <a:rPr lang="en-US" dirty="0" err="1"/>
              <a:t>გამო</a:t>
            </a:r>
            <a:r>
              <a:rPr lang="en-US" dirty="0"/>
              <a:t>, </a:t>
            </a:r>
            <a:r>
              <a:rPr lang="en-US" dirty="0" err="1"/>
              <a:t>რომ</a:t>
            </a:r>
            <a:r>
              <a:rPr lang="en-US" dirty="0"/>
              <a:t> </a:t>
            </a:r>
            <a:r>
              <a:rPr lang="en-US" dirty="0" err="1"/>
              <a:t>კვლევითი</a:t>
            </a:r>
            <a:r>
              <a:rPr lang="en-US" dirty="0"/>
              <a:t> </a:t>
            </a:r>
            <a:r>
              <a:rPr lang="en-US" dirty="0" err="1"/>
              <a:t>საგანი</a:t>
            </a:r>
            <a:r>
              <a:rPr lang="en-US" dirty="0"/>
              <a:t> </a:t>
            </a:r>
            <a:r>
              <a:rPr lang="en-US" dirty="0" err="1"/>
              <a:t>მიეკუთვნება</a:t>
            </a:r>
            <a:r>
              <a:rPr lang="en-US" dirty="0"/>
              <a:t> </a:t>
            </a:r>
            <a:r>
              <a:rPr lang="en-US" dirty="0" err="1"/>
              <a:t>ფილოლოგიურ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ლინგვისტურ</a:t>
            </a:r>
            <a:r>
              <a:rPr lang="en-US" dirty="0"/>
              <a:t> </a:t>
            </a:r>
            <a:r>
              <a:rPr lang="en-US" dirty="0" err="1"/>
              <a:t>სფეროებს</a:t>
            </a:r>
            <a:r>
              <a:rPr lang="en-US" dirty="0"/>
              <a:t>, </a:t>
            </a:r>
            <a:r>
              <a:rPr lang="en-US" dirty="0" err="1"/>
              <a:t>ზოგადად</a:t>
            </a:r>
            <a:r>
              <a:rPr lang="en-US" dirty="0"/>
              <a:t>, </a:t>
            </a:r>
            <a:r>
              <a:rPr lang="en-US" dirty="0" err="1"/>
              <a:t>ისტორიულ-შედარებითი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სხვა</a:t>
            </a:r>
            <a:r>
              <a:rPr lang="en-US" dirty="0"/>
              <a:t> </a:t>
            </a:r>
            <a:r>
              <a:rPr lang="en-US" dirty="0" err="1"/>
              <a:t>მეთოდების</a:t>
            </a:r>
            <a:r>
              <a:rPr lang="en-US" dirty="0"/>
              <a:t> </a:t>
            </a:r>
            <a:r>
              <a:rPr lang="en-US" dirty="0" err="1"/>
              <a:t>გამოყენებით</a:t>
            </a:r>
            <a:r>
              <a:rPr lang="en-US" dirty="0"/>
              <a:t> </a:t>
            </a:r>
            <a:r>
              <a:rPr lang="en-US" dirty="0" err="1"/>
              <a:t>შესაძლებელი</a:t>
            </a:r>
            <a:r>
              <a:rPr lang="en-US" dirty="0"/>
              <a:t> </a:t>
            </a:r>
            <a:r>
              <a:rPr lang="en-US" dirty="0" err="1"/>
              <a:t>იქნება</a:t>
            </a:r>
            <a:r>
              <a:rPr lang="en-US" dirty="0"/>
              <a:t> </a:t>
            </a:r>
            <a:r>
              <a:rPr lang="en-US" dirty="0" err="1"/>
              <a:t>ქართულ</a:t>
            </a:r>
            <a:r>
              <a:rPr lang="en-US" dirty="0"/>
              <a:t> </a:t>
            </a:r>
            <a:r>
              <a:rPr lang="en-US" dirty="0" err="1"/>
              <a:t>ენაში</a:t>
            </a:r>
            <a:r>
              <a:rPr lang="en-US" dirty="0"/>
              <a:t> </a:t>
            </a:r>
            <a:r>
              <a:rPr lang="en-US" dirty="0" err="1"/>
              <a:t>ირანული</a:t>
            </a:r>
            <a:r>
              <a:rPr lang="en-US" dirty="0"/>
              <a:t> </a:t>
            </a:r>
            <a:r>
              <a:rPr lang="ka-GE" dirty="0"/>
              <a:t>ნასესხობების </a:t>
            </a:r>
            <a:r>
              <a:rPr lang="en-US" dirty="0" err="1"/>
              <a:t>სრულყოფილი</a:t>
            </a:r>
            <a:r>
              <a:rPr lang="en-US" dirty="0"/>
              <a:t> </a:t>
            </a:r>
            <a:r>
              <a:rPr lang="en-US" dirty="0" err="1"/>
              <a:t>შესწავლა</a:t>
            </a:r>
            <a:r>
              <a:rPr lang="en-US" dirty="0"/>
              <a:t>. </a:t>
            </a:r>
          </a:p>
          <a:p>
            <a:pPr marL="45720" lvl="0" indent="0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პროექტით</a:t>
            </a:r>
            <a:r>
              <a:rPr lang="en-US" dirty="0" smtClean="0"/>
              <a:t> </a:t>
            </a:r>
            <a:r>
              <a:rPr lang="en-US" dirty="0" err="1"/>
              <a:t>გათვალისწინებული</a:t>
            </a:r>
            <a:r>
              <a:rPr lang="en-US" dirty="0"/>
              <a:t> </a:t>
            </a:r>
            <a:r>
              <a:rPr lang="en-US" dirty="0" err="1"/>
              <a:t>მონოგრაფიული</a:t>
            </a:r>
            <a:r>
              <a:rPr lang="en-US" dirty="0"/>
              <a:t> </a:t>
            </a:r>
            <a:r>
              <a:rPr lang="en-US" dirty="0" err="1"/>
              <a:t>კვლევის</a:t>
            </a:r>
            <a:r>
              <a:rPr lang="en-US" dirty="0"/>
              <a:t> </a:t>
            </a:r>
            <a:r>
              <a:rPr lang="en-US" dirty="0" err="1"/>
              <a:t>შესრულება</a:t>
            </a:r>
            <a:r>
              <a:rPr lang="en-US" dirty="0"/>
              <a:t> </a:t>
            </a:r>
            <a:r>
              <a:rPr lang="en-US" dirty="0" err="1"/>
              <a:t>მოიცავს</a:t>
            </a:r>
            <a:r>
              <a:rPr lang="en-US" dirty="0"/>
              <a:t> </a:t>
            </a:r>
            <a:r>
              <a:rPr lang="en-US" dirty="0" err="1"/>
              <a:t>შემდეგ</a:t>
            </a:r>
            <a:r>
              <a:rPr lang="en-US" dirty="0"/>
              <a:t> </a:t>
            </a:r>
            <a:r>
              <a:rPr lang="en-US" dirty="0" err="1"/>
              <a:t>ეტაპებს</a:t>
            </a:r>
            <a:r>
              <a:rPr lang="en-US" dirty="0"/>
              <a:t>:</a:t>
            </a:r>
          </a:p>
          <a:p>
            <a:pPr marL="45720" indent="0" algn="just">
              <a:buNone/>
            </a:pPr>
            <a:r>
              <a:rPr lang="en-US" dirty="0" smtClean="0"/>
              <a:t>	2.1 </a:t>
            </a:r>
            <a:r>
              <a:rPr lang="en-US" dirty="0" err="1"/>
              <a:t>ქართულ</a:t>
            </a:r>
            <a:r>
              <a:rPr lang="en-US" dirty="0"/>
              <a:t> </a:t>
            </a:r>
            <a:r>
              <a:rPr lang="en-US" dirty="0" err="1"/>
              <a:t>ენაში</a:t>
            </a:r>
            <a:r>
              <a:rPr lang="en-US" dirty="0"/>
              <a:t> </a:t>
            </a:r>
            <a:r>
              <a:rPr lang="en-US" dirty="0" err="1"/>
              <a:t>ირანული</a:t>
            </a:r>
            <a:r>
              <a:rPr lang="en-US" dirty="0"/>
              <a:t> </a:t>
            </a:r>
            <a:r>
              <a:rPr lang="ka-GE" dirty="0"/>
              <a:t>ნა</a:t>
            </a:r>
            <a:r>
              <a:rPr lang="en-US" dirty="0" err="1"/>
              <a:t>სესხ</a:t>
            </a:r>
            <a:r>
              <a:rPr lang="ka-GE" dirty="0"/>
              <a:t>ო</a:t>
            </a:r>
            <a:r>
              <a:rPr lang="en-US" dirty="0"/>
              <a:t>ბ</a:t>
            </a:r>
            <a:r>
              <a:rPr lang="ka-GE" dirty="0"/>
              <a:t>ებ</a:t>
            </a:r>
            <a:r>
              <a:rPr lang="en-US" dirty="0" err="1"/>
              <a:t>ისადმი</a:t>
            </a:r>
            <a:r>
              <a:rPr lang="en-US" dirty="0"/>
              <a:t> </a:t>
            </a:r>
            <a:r>
              <a:rPr lang="en-US" dirty="0" err="1"/>
              <a:t>მიძღვნილი</a:t>
            </a:r>
            <a:r>
              <a:rPr lang="en-US" dirty="0"/>
              <a:t> </a:t>
            </a:r>
            <a:r>
              <a:rPr lang="en-US" dirty="0" err="1"/>
              <a:t>არსებული</a:t>
            </a:r>
            <a:r>
              <a:rPr lang="en-US" dirty="0"/>
              <a:t> </a:t>
            </a:r>
            <a:r>
              <a:rPr lang="en-US" dirty="0" smtClean="0"/>
              <a:t>			</a:t>
            </a:r>
            <a:r>
              <a:rPr lang="en-US" dirty="0" err="1" smtClean="0"/>
              <a:t>სამეცნიერო</a:t>
            </a:r>
            <a:r>
              <a:rPr lang="en-US" dirty="0" smtClean="0"/>
              <a:t> </a:t>
            </a:r>
            <a:r>
              <a:rPr lang="en-US" dirty="0" err="1"/>
              <a:t>ნაშრომების</a:t>
            </a:r>
            <a:r>
              <a:rPr lang="en-US" dirty="0"/>
              <a:t> </a:t>
            </a:r>
            <a:r>
              <a:rPr lang="en-US" dirty="0" err="1"/>
              <a:t>დამუშავება</a:t>
            </a:r>
            <a:r>
              <a:rPr lang="en-US" dirty="0"/>
              <a:t>;</a:t>
            </a:r>
          </a:p>
          <a:p>
            <a:pPr marL="45720" indent="0" algn="just">
              <a:buNone/>
            </a:pPr>
            <a:r>
              <a:rPr lang="en-US" dirty="0" smtClean="0"/>
              <a:t>	2.2 </a:t>
            </a:r>
            <a:r>
              <a:rPr lang="en-US" dirty="0" err="1"/>
              <a:t>უზუსტობების</a:t>
            </a:r>
            <a:r>
              <a:rPr lang="en-US" dirty="0"/>
              <a:t> </a:t>
            </a:r>
            <a:r>
              <a:rPr lang="en-US" dirty="0" err="1"/>
              <a:t>გასწორება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მიღებული</a:t>
            </a:r>
            <a:r>
              <a:rPr lang="en-US" dirty="0"/>
              <a:t> </a:t>
            </a:r>
            <a:r>
              <a:rPr lang="en-US" dirty="0" err="1"/>
              <a:t>ახალი</a:t>
            </a:r>
            <a:r>
              <a:rPr lang="en-US" dirty="0"/>
              <a:t> </a:t>
            </a:r>
            <a:r>
              <a:rPr lang="ka-GE" dirty="0"/>
              <a:t>მასალით </a:t>
            </a:r>
            <a:r>
              <a:rPr lang="en-US" dirty="0" err="1"/>
              <a:t>შევსება</a:t>
            </a:r>
            <a:r>
              <a:rPr lang="en-US" dirty="0"/>
              <a:t>;</a:t>
            </a:r>
          </a:p>
          <a:p>
            <a:pPr marL="45720" indent="0" algn="just">
              <a:buNone/>
            </a:pPr>
            <a:r>
              <a:rPr lang="en-US" dirty="0" smtClean="0"/>
              <a:t>	2.3 </a:t>
            </a:r>
            <a:r>
              <a:rPr lang="en-US" dirty="0" err="1"/>
              <a:t>ირანული</a:t>
            </a:r>
            <a:r>
              <a:rPr lang="en-US" dirty="0"/>
              <a:t> </a:t>
            </a:r>
            <a:r>
              <a:rPr lang="ka-GE" dirty="0"/>
              <a:t>ნა</a:t>
            </a:r>
            <a:r>
              <a:rPr lang="en-US" dirty="0" err="1"/>
              <a:t>სესხ</a:t>
            </a:r>
            <a:r>
              <a:rPr lang="ka-GE" dirty="0"/>
              <a:t>ო</a:t>
            </a:r>
            <a:r>
              <a:rPr lang="en-US" dirty="0"/>
              <a:t>ბ</a:t>
            </a:r>
            <a:r>
              <a:rPr lang="ka-GE" dirty="0"/>
              <a:t>ებ</a:t>
            </a:r>
            <a:r>
              <a:rPr lang="en-US" dirty="0" err="1" smtClean="0"/>
              <a:t>ის</a:t>
            </a:r>
            <a:r>
              <a:rPr lang="en-US" dirty="0" smtClean="0"/>
              <a:t> </a:t>
            </a:r>
            <a:r>
              <a:rPr lang="en-US" dirty="0" err="1"/>
              <a:t>ზოგადი</a:t>
            </a:r>
            <a:r>
              <a:rPr lang="en-US" dirty="0"/>
              <a:t> </a:t>
            </a:r>
            <a:r>
              <a:rPr lang="en-US" dirty="0" err="1"/>
              <a:t>რაოდენობის</a:t>
            </a:r>
            <a:r>
              <a:rPr lang="en-US" dirty="0"/>
              <a:t> </a:t>
            </a:r>
            <a:r>
              <a:rPr lang="ka-GE" dirty="0"/>
              <a:t>განსაზღვრა </a:t>
            </a:r>
            <a:r>
              <a:rPr lang="en-US" dirty="0" err="1"/>
              <a:t>ქართულ</a:t>
            </a:r>
            <a:r>
              <a:rPr lang="en-US" dirty="0"/>
              <a:t> </a:t>
            </a:r>
            <a:r>
              <a:rPr lang="en-US" dirty="0" err="1" smtClean="0"/>
              <a:t>ენაში</a:t>
            </a:r>
            <a:r>
              <a:rPr lang="en-US" dirty="0"/>
              <a:t>;</a:t>
            </a:r>
          </a:p>
          <a:p>
            <a:pPr marL="45720" indent="0" algn="just">
              <a:buNone/>
            </a:pPr>
            <a:r>
              <a:rPr lang="en-US" dirty="0" smtClean="0"/>
              <a:t>	2.4 </a:t>
            </a:r>
            <a:r>
              <a:rPr lang="en-US" dirty="0"/>
              <a:t>V-XIX </a:t>
            </a:r>
            <a:r>
              <a:rPr lang="en-US" dirty="0" err="1"/>
              <a:t>საუკუნეების</a:t>
            </a:r>
            <a:r>
              <a:rPr lang="en-US" dirty="0"/>
              <a:t> </a:t>
            </a:r>
            <a:r>
              <a:rPr lang="en-US" dirty="0" err="1"/>
              <a:t>ქართული</a:t>
            </a:r>
            <a:r>
              <a:rPr lang="en-US" dirty="0"/>
              <a:t> </a:t>
            </a:r>
            <a:r>
              <a:rPr lang="en-US" dirty="0" err="1"/>
              <a:t>ლიტერატურული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ეპიგრაფიკული</a:t>
            </a:r>
            <a:r>
              <a:rPr lang="en-US" dirty="0"/>
              <a:t> </a:t>
            </a:r>
            <a:r>
              <a:rPr lang="en-US" dirty="0" smtClean="0"/>
              <a:t>			</a:t>
            </a:r>
            <a:r>
              <a:rPr lang="en-US" dirty="0" err="1" smtClean="0"/>
              <a:t>ძეგლები</a:t>
            </a:r>
            <a:r>
              <a:rPr lang="ka-GE" dirty="0"/>
              <a:t>დან </a:t>
            </a:r>
            <a:r>
              <a:rPr lang="en-US" dirty="0" err="1"/>
              <a:t>მიღებული</a:t>
            </a:r>
            <a:r>
              <a:rPr lang="en-US" dirty="0"/>
              <a:t> </a:t>
            </a:r>
            <a:r>
              <a:rPr lang="en-US" dirty="0" err="1"/>
              <a:t>ლექსიკური</a:t>
            </a:r>
            <a:r>
              <a:rPr lang="en-US" dirty="0"/>
              <a:t> </a:t>
            </a:r>
            <a:r>
              <a:rPr lang="en-US" dirty="0" err="1"/>
              <a:t>კორპუსის</a:t>
            </a:r>
            <a:r>
              <a:rPr lang="en-US" dirty="0"/>
              <a:t>, </a:t>
            </a:r>
            <a:r>
              <a:rPr lang="en-US" dirty="0" err="1"/>
              <a:t>ისტორიული</a:t>
            </a:r>
            <a:r>
              <a:rPr lang="en-US" dirty="0"/>
              <a:t> </a:t>
            </a:r>
            <a:r>
              <a:rPr lang="en-US" dirty="0" smtClean="0"/>
              <a:t>			</a:t>
            </a:r>
            <a:r>
              <a:rPr lang="en-US" dirty="0" err="1" smtClean="0"/>
              <a:t>დოკუმენტების</a:t>
            </a:r>
            <a:r>
              <a:rPr lang="en-US" dirty="0" smtClean="0"/>
              <a:t> </a:t>
            </a:r>
            <a:r>
              <a:rPr lang="en-US" dirty="0" err="1"/>
              <a:t>შედარება</a:t>
            </a:r>
            <a:r>
              <a:rPr lang="en-US" dirty="0"/>
              <a:t> </a:t>
            </a:r>
            <a:r>
              <a:rPr lang="en-US" dirty="0" err="1"/>
              <a:t>თბილისის</a:t>
            </a:r>
            <a:r>
              <a:rPr lang="en-US" dirty="0"/>
              <a:t> </a:t>
            </a:r>
            <a:r>
              <a:rPr lang="en-US" dirty="0" err="1"/>
              <a:t>სახელმწიფო</a:t>
            </a:r>
            <a:r>
              <a:rPr lang="en-US" dirty="0"/>
              <a:t> </a:t>
            </a:r>
            <a:r>
              <a:rPr lang="en-US" dirty="0" err="1"/>
              <a:t>უნივერსიტეტის</a:t>
            </a:r>
            <a:r>
              <a:rPr lang="en-US" dirty="0"/>
              <a:t> </a:t>
            </a:r>
            <a:r>
              <a:rPr lang="en-US" dirty="0" smtClean="0"/>
              <a:t>		</a:t>
            </a:r>
            <a:r>
              <a:rPr lang="en-US" dirty="0" err="1" smtClean="0"/>
              <a:t>არნოლდ</a:t>
            </a:r>
            <a:r>
              <a:rPr lang="en-US" dirty="0" smtClean="0"/>
              <a:t> </a:t>
            </a:r>
            <a:r>
              <a:rPr lang="en-US" dirty="0" err="1"/>
              <a:t>ჩიქობავას</a:t>
            </a:r>
            <a:r>
              <a:rPr lang="en-US" dirty="0"/>
              <a:t> </a:t>
            </a:r>
            <a:r>
              <a:rPr lang="en-US" dirty="0" err="1"/>
              <a:t>სახელობის</a:t>
            </a:r>
            <a:r>
              <a:rPr lang="en-US" dirty="0"/>
              <a:t> </a:t>
            </a:r>
            <a:r>
              <a:rPr lang="en-US" dirty="0" err="1"/>
              <a:t>ენათმეცნიერების</a:t>
            </a:r>
            <a:r>
              <a:rPr lang="en-US" dirty="0"/>
              <a:t> </a:t>
            </a:r>
            <a:r>
              <a:rPr lang="en-US" dirty="0" err="1"/>
              <a:t>ინსტიტუტის</a:t>
            </a:r>
            <a:r>
              <a:rPr lang="en-US" dirty="0"/>
              <a:t>, </a:t>
            </a:r>
            <a:r>
              <a:rPr lang="en-US" dirty="0" smtClean="0"/>
              <a:t>			</a:t>
            </a:r>
            <a:r>
              <a:rPr lang="en-US" dirty="0" err="1" smtClean="0"/>
              <a:t>ავსტრიის</a:t>
            </a:r>
            <a:r>
              <a:rPr lang="en-US" dirty="0" smtClean="0"/>
              <a:t> </a:t>
            </a:r>
            <a:r>
              <a:rPr lang="en-US" dirty="0" err="1"/>
              <a:t>მეცნიერებათა</a:t>
            </a:r>
            <a:r>
              <a:rPr lang="en-US" dirty="0"/>
              <a:t> </a:t>
            </a:r>
            <a:r>
              <a:rPr lang="en-US" dirty="0" err="1"/>
              <a:t>აკადემიის</a:t>
            </a:r>
            <a:r>
              <a:rPr lang="en-US" dirty="0"/>
              <a:t> </a:t>
            </a:r>
            <a:r>
              <a:rPr lang="en-US" dirty="0" err="1"/>
              <a:t>ირანისტიკის</a:t>
            </a:r>
            <a:r>
              <a:rPr lang="en-US" dirty="0"/>
              <a:t> </a:t>
            </a:r>
            <a:r>
              <a:rPr lang="en-US" dirty="0" err="1"/>
              <a:t>ინსტიტუტის</a:t>
            </a:r>
            <a:r>
              <a:rPr lang="en-US" dirty="0"/>
              <a:t> </a:t>
            </a:r>
            <a:r>
              <a:rPr lang="en-US" dirty="0" smtClean="0"/>
              <a:t>			</a:t>
            </a:r>
            <a:r>
              <a:rPr lang="en-US" dirty="0" err="1" smtClean="0"/>
              <a:t>ლექსიკურ</a:t>
            </a:r>
            <a:r>
              <a:rPr lang="en-US" dirty="0" smtClean="0"/>
              <a:t> </a:t>
            </a:r>
            <a:r>
              <a:rPr lang="en-US" dirty="0" err="1"/>
              <a:t>ფონდთან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სხვა</a:t>
            </a:r>
            <a:r>
              <a:rPr lang="en-US" dirty="0"/>
              <a:t> </a:t>
            </a:r>
            <a:r>
              <a:rPr lang="en-US" dirty="0" err="1"/>
              <a:t>მნიშვნელოვან</a:t>
            </a:r>
            <a:r>
              <a:rPr lang="ka-GE" dirty="0"/>
              <a:t>ი </a:t>
            </a:r>
            <a:r>
              <a:rPr lang="en-US" dirty="0" err="1"/>
              <a:t>სამეცნიერო</a:t>
            </a:r>
            <a:r>
              <a:rPr lang="en-US" dirty="0"/>
              <a:t> </a:t>
            </a:r>
            <a:r>
              <a:rPr lang="en-US" dirty="0" err="1"/>
              <a:t>ცენტრები</a:t>
            </a:r>
            <a:r>
              <a:rPr lang="ka-GE" dirty="0"/>
              <a:t>ს </a:t>
            </a:r>
            <a:r>
              <a:rPr lang="en-US" dirty="0" smtClean="0"/>
              <a:t>		</a:t>
            </a:r>
            <a:r>
              <a:rPr lang="ka-GE" dirty="0" smtClean="0"/>
              <a:t>მონაცემებთან</a:t>
            </a:r>
            <a:r>
              <a:rPr lang="en-US" dirty="0"/>
              <a:t>;</a:t>
            </a:r>
          </a:p>
          <a:p>
            <a:pPr marL="45720" indent="0" algn="just">
              <a:buNone/>
            </a:pPr>
            <a:r>
              <a:rPr lang="en-US" dirty="0" smtClean="0"/>
              <a:t>	2.5 </a:t>
            </a:r>
            <a:r>
              <a:rPr lang="en-US" dirty="0" err="1"/>
              <a:t>ქართულ</a:t>
            </a:r>
            <a:r>
              <a:rPr lang="en-US" dirty="0"/>
              <a:t> </a:t>
            </a:r>
            <a:r>
              <a:rPr lang="en-US" dirty="0" err="1"/>
              <a:t>ენასა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ლიტერატურაში</a:t>
            </a:r>
            <a:r>
              <a:rPr lang="en-US" dirty="0"/>
              <a:t> </a:t>
            </a:r>
            <a:r>
              <a:rPr lang="en-US" dirty="0" err="1"/>
              <a:t>კონკრეტული</a:t>
            </a:r>
            <a:r>
              <a:rPr lang="en-US" dirty="0"/>
              <a:t> </a:t>
            </a:r>
            <a:r>
              <a:rPr lang="en-US" dirty="0" err="1"/>
              <a:t>ლექსიკური</a:t>
            </a:r>
            <a:r>
              <a:rPr lang="en-US" dirty="0"/>
              <a:t> </a:t>
            </a:r>
            <a:r>
              <a:rPr lang="en-US" dirty="0" err="1"/>
              <a:t>ერთეულის</a:t>
            </a:r>
            <a:r>
              <a:rPr lang="en-US" dirty="0"/>
              <a:t> </a:t>
            </a:r>
            <a:r>
              <a:rPr lang="en-US" dirty="0" smtClean="0"/>
              <a:t>		</a:t>
            </a:r>
            <a:r>
              <a:rPr lang="en-US" dirty="0" err="1" smtClean="0"/>
              <a:t>შემოსვლის</a:t>
            </a:r>
            <a:r>
              <a:rPr lang="en-US" dirty="0" smtClean="0"/>
              <a:t> </a:t>
            </a:r>
            <a:r>
              <a:rPr lang="en-US" dirty="0" err="1"/>
              <a:t>გზების</a:t>
            </a:r>
            <a:r>
              <a:rPr lang="ka-GE" dirty="0"/>
              <a:t>, </a:t>
            </a:r>
            <a:r>
              <a:rPr lang="en-US" dirty="0" smtClean="0"/>
              <a:t>	</a:t>
            </a:r>
            <a:r>
              <a:rPr lang="en-US" dirty="0" err="1" smtClean="0"/>
              <a:t>მიახლოებითი</a:t>
            </a:r>
            <a:r>
              <a:rPr lang="en-US" dirty="0" smtClean="0"/>
              <a:t> </a:t>
            </a:r>
            <a:r>
              <a:rPr lang="en-US" dirty="0" err="1"/>
              <a:t>პერიოდი</a:t>
            </a:r>
            <a:r>
              <a:rPr lang="ka-GE" dirty="0"/>
              <a:t>ს</a:t>
            </a:r>
            <a:r>
              <a:rPr lang="en-US" dirty="0"/>
              <a:t>, </a:t>
            </a:r>
            <a:r>
              <a:rPr lang="ka-GE" dirty="0"/>
              <a:t>გამოყენების </a:t>
            </a:r>
            <a:r>
              <a:rPr lang="en-US" dirty="0" err="1"/>
              <a:t>სიხშირისა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smtClean="0"/>
              <a:t>		</a:t>
            </a:r>
            <a:r>
              <a:rPr lang="en-US" dirty="0" err="1" smtClean="0"/>
              <a:t>სემანტიკური</a:t>
            </a:r>
            <a:r>
              <a:rPr lang="en-US" dirty="0" smtClean="0"/>
              <a:t> </a:t>
            </a:r>
            <a:r>
              <a:rPr lang="ka-GE" dirty="0"/>
              <a:t>თავისებურებების </a:t>
            </a:r>
            <a:r>
              <a:rPr lang="en-US" dirty="0" err="1"/>
              <a:t>დადგენა</a:t>
            </a:r>
            <a:r>
              <a:rPr lang="ka-GE" dirty="0" smtClean="0"/>
              <a:t>;</a:t>
            </a:r>
            <a:endParaRPr lang="en-US" dirty="0"/>
          </a:p>
          <a:p>
            <a:pPr marL="45720" indent="0" algn="just">
              <a:buNone/>
            </a:pPr>
            <a:r>
              <a:rPr lang="en-US" dirty="0"/>
              <a:t>	</a:t>
            </a:r>
            <a:r>
              <a:rPr lang="en-US" dirty="0" smtClean="0"/>
              <a:t>2.6 </a:t>
            </a:r>
            <a:r>
              <a:rPr lang="en-US" dirty="0" err="1"/>
              <a:t>მიღებული</a:t>
            </a:r>
            <a:r>
              <a:rPr lang="en-US" dirty="0"/>
              <a:t> </a:t>
            </a:r>
            <a:r>
              <a:rPr lang="en-US" dirty="0" err="1"/>
              <a:t>ლექსიკური</a:t>
            </a:r>
            <a:r>
              <a:rPr lang="en-US" dirty="0"/>
              <a:t> </a:t>
            </a:r>
            <a:r>
              <a:rPr lang="en-US" dirty="0" err="1"/>
              <a:t>კორპუსის</a:t>
            </a:r>
            <a:r>
              <a:rPr lang="en-US" dirty="0"/>
              <a:t> </a:t>
            </a:r>
            <a:r>
              <a:rPr lang="en-US" dirty="0" err="1"/>
              <a:t>ისტორიული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ეტიმოლოგიურ-სემანტიკური</a:t>
            </a:r>
            <a:r>
              <a:rPr lang="en-US" dirty="0"/>
              <a:t> </a:t>
            </a:r>
            <a:r>
              <a:rPr lang="en-US" dirty="0" smtClean="0"/>
              <a:t>		</a:t>
            </a:r>
            <a:r>
              <a:rPr lang="en-US" dirty="0" err="1" smtClean="0"/>
              <a:t>შედარება</a:t>
            </a:r>
            <a:r>
              <a:rPr lang="en-US" dirty="0" smtClean="0"/>
              <a:t> </a:t>
            </a:r>
            <a:r>
              <a:rPr lang="en-US" dirty="0" err="1"/>
              <a:t>კავკასიურ</a:t>
            </a:r>
            <a:r>
              <a:rPr lang="en-US" dirty="0"/>
              <a:t>, </a:t>
            </a:r>
            <a:r>
              <a:rPr lang="en-US" dirty="0" err="1"/>
              <a:t>ინდოევროპულ</a:t>
            </a:r>
            <a:r>
              <a:rPr lang="en-US" dirty="0"/>
              <a:t> (</a:t>
            </a:r>
            <a:r>
              <a:rPr lang="en-US" dirty="0" err="1"/>
              <a:t>ძველი</a:t>
            </a:r>
            <a:r>
              <a:rPr lang="en-US" dirty="0"/>
              <a:t> </a:t>
            </a:r>
            <a:r>
              <a:rPr lang="en-US" dirty="0" err="1"/>
              <a:t>ბერძნული</a:t>
            </a:r>
            <a:r>
              <a:rPr lang="en-US" dirty="0"/>
              <a:t>, </a:t>
            </a:r>
            <a:r>
              <a:rPr lang="en-US" dirty="0" err="1"/>
              <a:t>ლათინური</a:t>
            </a:r>
            <a:r>
              <a:rPr lang="en-US" dirty="0"/>
              <a:t>, </a:t>
            </a:r>
            <a:r>
              <a:rPr lang="en-US" dirty="0" smtClean="0"/>
              <a:t>		</a:t>
            </a:r>
            <a:r>
              <a:rPr lang="en-US" dirty="0" err="1" smtClean="0"/>
              <a:t>სომხური</a:t>
            </a:r>
            <a:r>
              <a:rPr lang="en-US" dirty="0" smtClean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სხვ</a:t>
            </a:r>
            <a:r>
              <a:rPr lang="en-US" dirty="0"/>
              <a:t>.), </a:t>
            </a:r>
            <a:r>
              <a:rPr lang="en-US" dirty="0" err="1"/>
              <a:t>სემიტური</a:t>
            </a:r>
            <a:r>
              <a:rPr lang="en-US" dirty="0"/>
              <a:t> (</a:t>
            </a:r>
            <a:r>
              <a:rPr lang="en-US" dirty="0" err="1"/>
              <a:t>აქადური</a:t>
            </a:r>
            <a:r>
              <a:rPr lang="en-US" dirty="0"/>
              <a:t>, </a:t>
            </a:r>
            <a:r>
              <a:rPr lang="en-US" dirty="0" err="1"/>
              <a:t>ასურულ-ბაბილონური</a:t>
            </a:r>
            <a:r>
              <a:rPr lang="en-US" dirty="0"/>
              <a:t>, </a:t>
            </a:r>
            <a:r>
              <a:rPr lang="en-US" dirty="0" err="1"/>
              <a:t>არამეული</a:t>
            </a:r>
            <a:r>
              <a:rPr lang="en-US" dirty="0"/>
              <a:t> </a:t>
            </a:r>
            <a:r>
              <a:rPr lang="en-US" dirty="0" smtClean="0"/>
              <a:t>		</a:t>
            </a:r>
            <a:r>
              <a:rPr lang="en-US" dirty="0" err="1" smtClean="0"/>
              <a:t>და</a:t>
            </a:r>
            <a:r>
              <a:rPr lang="en-US" dirty="0" smtClean="0"/>
              <a:t> </a:t>
            </a:r>
            <a:r>
              <a:rPr lang="en-US" dirty="0" err="1"/>
              <a:t>სხვ</a:t>
            </a:r>
            <a:r>
              <a:rPr lang="en-US" dirty="0"/>
              <a:t>.)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თურქულ-მონღოლური</a:t>
            </a:r>
            <a:r>
              <a:rPr lang="en-US" dirty="0"/>
              <a:t> </a:t>
            </a:r>
            <a:r>
              <a:rPr lang="en-US" dirty="0" err="1"/>
              <a:t>ენების</a:t>
            </a:r>
            <a:r>
              <a:rPr lang="en-US" dirty="0"/>
              <a:t> </a:t>
            </a:r>
            <a:r>
              <a:rPr lang="en-US" dirty="0" err="1"/>
              <a:t>მონაცემებთან</a:t>
            </a:r>
            <a:r>
              <a:rPr lang="en-US" dirty="0"/>
              <a:t>. </a:t>
            </a: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67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304800"/>
            <a:ext cx="8686800" cy="6172200"/>
          </a:xfrm>
        </p:spPr>
        <p:txBody>
          <a:bodyPr>
            <a:normAutofit fontScale="55000" lnSpcReduction="20000"/>
          </a:bodyPr>
          <a:lstStyle/>
          <a:p>
            <a:pPr marL="45720" indent="0" algn="ctr">
              <a:buNone/>
            </a:pPr>
            <a:r>
              <a:rPr lang="ka-GE" sz="3600" b="1" dirty="0"/>
              <a:t>კვლევის პროექტის მიხედვით განსაზღვრული </a:t>
            </a:r>
            <a:endParaRPr lang="ka-GE" sz="3600" b="1" dirty="0" smtClean="0"/>
          </a:p>
          <a:p>
            <a:pPr marL="45720" indent="0" algn="ctr">
              <a:buNone/>
            </a:pPr>
            <a:r>
              <a:rPr lang="ka-GE" sz="3600" b="1" dirty="0" smtClean="0"/>
              <a:t>მონოგრაფიის </a:t>
            </a:r>
            <a:r>
              <a:rPr lang="ka-GE" sz="3600" b="1" dirty="0"/>
              <a:t>ძირითადი სტრუქტურა </a:t>
            </a:r>
            <a:endParaRPr lang="en-US" sz="3600" b="1" dirty="0"/>
          </a:p>
          <a:p>
            <a:pPr marL="45720" indent="0">
              <a:buNone/>
            </a:pPr>
            <a:r>
              <a:rPr lang="ka-GE" dirty="0"/>
              <a:t> </a:t>
            </a:r>
            <a:endParaRPr lang="en-US" dirty="0"/>
          </a:p>
          <a:p>
            <a:pPr marL="45720" indent="0">
              <a:buNone/>
            </a:pPr>
            <a:r>
              <a:rPr lang="ka-GE" sz="2400" b="1" dirty="0"/>
              <a:t>ტომი I:</a:t>
            </a:r>
            <a:endParaRPr lang="en-US" sz="2400" b="1" dirty="0"/>
          </a:p>
          <a:p>
            <a:pPr marL="45720" indent="0">
              <a:buNone/>
            </a:pPr>
            <a:r>
              <a:rPr lang="ka-GE" sz="2400" b="1" dirty="0"/>
              <a:t> </a:t>
            </a:r>
            <a:r>
              <a:rPr lang="ka-GE" sz="2400" b="1" dirty="0" smtClean="0"/>
              <a:t>       ნაწილი </a:t>
            </a:r>
            <a:r>
              <a:rPr lang="ka-GE" sz="2400" b="1" dirty="0"/>
              <a:t>I - ზოგადი საკითხები</a:t>
            </a:r>
            <a:endParaRPr lang="en-US" sz="2400" b="1" dirty="0"/>
          </a:p>
          <a:p>
            <a:pPr marL="45720" indent="0">
              <a:buNone/>
            </a:pPr>
            <a:r>
              <a:rPr lang="ka-GE" sz="2400" b="1" dirty="0" smtClean="0"/>
              <a:t>	თავი </a:t>
            </a:r>
            <a:r>
              <a:rPr lang="ka-GE" sz="2400" b="1" dirty="0"/>
              <a:t>I: კვლევის მონახაზი</a:t>
            </a:r>
            <a:endParaRPr lang="en-US" sz="2400" b="1" dirty="0"/>
          </a:p>
          <a:p>
            <a:pPr marL="45720" indent="0">
              <a:buNone/>
            </a:pPr>
            <a:r>
              <a:rPr lang="ka-GE" sz="2400" dirty="0" smtClean="0"/>
              <a:t>	1.1 </a:t>
            </a:r>
            <a:r>
              <a:rPr lang="ka-GE" sz="2400" dirty="0"/>
              <a:t>საკითხის </a:t>
            </a:r>
            <a:r>
              <a:rPr lang="ka-GE" sz="2400" dirty="0" smtClean="0"/>
              <a:t>არსი</a:t>
            </a:r>
            <a:endParaRPr lang="en-US" sz="2400" dirty="0"/>
          </a:p>
          <a:p>
            <a:pPr marL="45720" indent="0">
              <a:buNone/>
            </a:pPr>
            <a:r>
              <a:rPr lang="ka-GE" sz="2400" dirty="0" smtClean="0"/>
              <a:t>	1.2 </a:t>
            </a:r>
            <a:r>
              <a:rPr lang="ka-GE" sz="2400" dirty="0"/>
              <a:t>კვლევის მიზანი და </a:t>
            </a:r>
            <a:r>
              <a:rPr lang="ka-GE" sz="2400" dirty="0" smtClean="0"/>
              <a:t>აქტუალობა</a:t>
            </a:r>
            <a:endParaRPr lang="en-US" sz="2400" dirty="0"/>
          </a:p>
          <a:p>
            <a:pPr marL="45720" indent="0">
              <a:buNone/>
            </a:pPr>
            <a:r>
              <a:rPr lang="ka-GE" sz="2400" dirty="0" smtClean="0"/>
              <a:t>	1.3 </a:t>
            </a:r>
            <a:r>
              <a:rPr lang="ka-GE" sz="2400" dirty="0"/>
              <a:t>კვლევის პრინციპები და </a:t>
            </a:r>
            <a:r>
              <a:rPr lang="ka-GE" sz="2400" dirty="0" smtClean="0"/>
              <a:t>მეთოდები</a:t>
            </a:r>
            <a:endParaRPr lang="en-US" sz="2400" dirty="0"/>
          </a:p>
          <a:p>
            <a:pPr marL="45720" indent="0">
              <a:buNone/>
            </a:pPr>
            <a:r>
              <a:rPr lang="ka-GE" sz="2400" dirty="0" smtClean="0"/>
              <a:t>	1.4 </a:t>
            </a:r>
            <a:r>
              <a:rPr lang="ka-GE" sz="2400" dirty="0"/>
              <a:t>კვლევის </a:t>
            </a:r>
            <a:r>
              <a:rPr lang="ka-GE" sz="2400" dirty="0" smtClean="0"/>
              <a:t>ეტაპები</a:t>
            </a:r>
            <a:endParaRPr lang="en-US" sz="2400" dirty="0"/>
          </a:p>
          <a:p>
            <a:pPr marL="45720" indent="0">
              <a:buNone/>
            </a:pPr>
            <a:r>
              <a:rPr lang="ka-GE" sz="2400" dirty="0" smtClean="0"/>
              <a:t>	1.5 </a:t>
            </a:r>
            <a:r>
              <a:rPr lang="ka-GE" sz="2400" dirty="0"/>
              <a:t>კვლევის სტრუქტურის </a:t>
            </a:r>
            <a:r>
              <a:rPr lang="ka-GE" sz="2400" dirty="0" smtClean="0"/>
              <a:t>განსაზღვრა</a:t>
            </a:r>
            <a:endParaRPr lang="en-US" sz="2400" dirty="0"/>
          </a:p>
          <a:p>
            <a:pPr marL="45720" indent="0">
              <a:buNone/>
            </a:pPr>
            <a:r>
              <a:rPr lang="ka-GE" sz="2400" dirty="0" smtClean="0"/>
              <a:t>	1.6 </a:t>
            </a:r>
            <a:r>
              <a:rPr lang="ka-GE" sz="2400" dirty="0"/>
              <a:t>საკითხის </a:t>
            </a:r>
            <a:r>
              <a:rPr lang="ka-GE" sz="2400" dirty="0" smtClean="0"/>
              <a:t>ისტორია</a:t>
            </a:r>
            <a:endParaRPr lang="en-US" sz="2400" dirty="0"/>
          </a:p>
          <a:p>
            <a:pPr marL="45720" indent="0">
              <a:buNone/>
            </a:pPr>
            <a:r>
              <a:rPr lang="ka-GE" sz="2400" dirty="0" smtClean="0"/>
              <a:t>	1.7 </a:t>
            </a:r>
            <a:r>
              <a:rPr lang="ka-GE" sz="2400" dirty="0"/>
              <a:t>საკვლევი საკითხის </a:t>
            </a:r>
            <a:r>
              <a:rPr lang="ka-GE" sz="2400" dirty="0" smtClean="0"/>
              <a:t>პრობლემატიკა</a:t>
            </a:r>
            <a:endParaRPr lang="en-US" sz="2400" dirty="0"/>
          </a:p>
          <a:p>
            <a:pPr marL="45720" indent="0">
              <a:buNone/>
            </a:pPr>
            <a:r>
              <a:rPr lang="ka-GE" sz="2400" dirty="0" smtClean="0"/>
              <a:t>	1.8 </a:t>
            </a:r>
            <a:r>
              <a:rPr lang="ka-GE" sz="2400" dirty="0"/>
              <a:t>ტრანსკრიფციის </a:t>
            </a:r>
            <a:r>
              <a:rPr lang="ka-GE" sz="2400" dirty="0" smtClean="0"/>
              <a:t>ნიშნები</a:t>
            </a:r>
            <a:endParaRPr lang="en-US" sz="2400" dirty="0"/>
          </a:p>
          <a:p>
            <a:pPr marL="45720" indent="0">
              <a:buNone/>
            </a:pPr>
            <a:r>
              <a:rPr lang="ka-GE" sz="2400" dirty="0" smtClean="0"/>
              <a:t>	1.9 </a:t>
            </a:r>
            <a:r>
              <a:rPr lang="ka-GE" sz="2400" dirty="0"/>
              <a:t>აბრევიატურები და კოდირებული </a:t>
            </a:r>
            <a:r>
              <a:rPr lang="ka-GE" sz="2400" dirty="0" smtClean="0"/>
              <a:t>ნიშნები</a:t>
            </a:r>
            <a:endParaRPr lang="en-US" sz="2400" dirty="0"/>
          </a:p>
          <a:p>
            <a:pPr marL="45720" indent="0">
              <a:buNone/>
            </a:pPr>
            <a:r>
              <a:rPr lang="ka-GE" sz="2400" dirty="0"/>
              <a:t> </a:t>
            </a:r>
            <a:endParaRPr lang="en-US" sz="2400" dirty="0"/>
          </a:p>
          <a:p>
            <a:pPr marL="45720" indent="0">
              <a:buNone/>
            </a:pPr>
            <a:r>
              <a:rPr lang="ka-GE" sz="2400" b="1" dirty="0" smtClean="0"/>
              <a:t>	თავი </a:t>
            </a:r>
            <a:r>
              <a:rPr lang="ka-GE" sz="2400" b="1" dirty="0"/>
              <a:t>II: საქართველო-ირანის ისტორიული </a:t>
            </a:r>
            <a:r>
              <a:rPr lang="ka-GE" sz="2400" b="1" dirty="0" smtClean="0"/>
              <a:t>ურთიერთობების </a:t>
            </a:r>
            <a:r>
              <a:rPr lang="ka-GE" sz="2400" b="1" dirty="0"/>
              <a:t>მოკლე ისტორია</a:t>
            </a:r>
            <a:endParaRPr lang="en-US" sz="2400" b="1" dirty="0"/>
          </a:p>
          <a:p>
            <a:pPr marL="45720" indent="0">
              <a:buNone/>
            </a:pPr>
            <a:r>
              <a:rPr lang="ka-GE" sz="2400" dirty="0" smtClean="0"/>
              <a:t>	2.1 </a:t>
            </a:r>
            <a:r>
              <a:rPr lang="ka-GE" sz="2400" dirty="0"/>
              <a:t>საქართველო-ირანის ისტორიული ურთიერთობები წინაისტორიულ და ძველ </a:t>
            </a:r>
            <a:r>
              <a:rPr lang="ka-GE" sz="2400" dirty="0" smtClean="0"/>
              <a:t>ეპოქაში</a:t>
            </a:r>
            <a:endParaRPr lang="en-US" sz="2400" dirty="0"/>
          </a:p>
          <a:p>
            <a:pPr marL="45720" indent="0">
              <a:buNone/>
            </a:pPr>
            <a:r>
              <a:rPr lang="ka-GE" sz="2400" dirty="0" smtClean="0"/>
              <a:t>	2.2 </a:t>
            </a:r>
            <a:r>
              <a:rPr lang="ka-GE" sz="2400" dirty="0"/>
              <a:t>საქართველო-ირანის ისტორიული ურთიერთობები შუა </a:t>
            </a:r>
            <a:r>
              <a:rPr lang="ka-GE" sz="2400" dirty="0" smtClean="0"/>
              <a:t>საუკუნეებში</a:t>
            </a:r>
            <a:endParaRPr lang="en-US" sz="2400" dirty="0"/>
          </a:p>
          <a:p>
            <a:pPr marL="45720" indent="0">
              <a:buNone/>
            </a:pPr>
            <a:r>
              <a:rPr lang="ka-GE" sz="2400" dirty="0" smtClean="0"/>
              <a:t>	2.3 </a:t>
            </a:r>
            <a:r>
              <a:rPr lang="ka-GE" sz="2400" dirty="0"/>
              <a:t>საქართველო-ირანის ისტორიული ურთიერთობები ახალ და უახლეს </a:t>
            </a:r>
            <a:r>
              <a:rPr lang="ka-GE" sz="2400" dirty="0" smtClean="0"/>
              <a:t>დროში</a:t>
            </a:r>
            <a:endParaRPr lang="en-US" sz="2400" dirty="0"/>
          </a:p>
          <a:p>
            <a:pPr marL="45720" indent="0">
              <a:buNone/>
            </a:pPr>
            <a:r>
              <a:rPr lang="ka-GE" sz="2400" dirty="0"/>
              <a:t> </a:t>
            </a:r>
            <a:endParaRPr lang="en-US" sz="2400" dirty="0"/>
          </a:p>
          <a:p>
            <a:pPr marL="45720" indent="0">
              <a:buNone/>
            </a:pPr>
            <a:r>
              <a:rPr lang="ka-GE" sz="2400" b="1" dirty="0" smtClean="0"/>
              <a:t>	თავი </a:t>
            </a:r>
            <a:r>
              <a:rPr lang="ka-GE" sz="2400" b="1" dirty="0"/>
              <a:t>III: ქართული წერილობითი </a:t>
            </a:r>
            <a:r>
              <a:rPr lang="ka-GE" sz="2400" b="1" dirty="0" smtClean="0"/>
              <a:t>წყაროების ეტიმოლოგიურ-სემანტიკური შესწავლის საკითხები</a:t>
            </a:r>
            <a:endParaRPr lang="en-US" sz="2400" b="1" dirty="0"/>
          </a:p>
          <a:p>
            <a:pPr marL="45720" indent="0">
              <a:buNone/>
            </a:pPr>
            <a:r>
              <a:rPr lang="ka-GE" sz="2400" dirty="0" smtClean="0"/>
              <a:t>	3.1 </a:t>
            </a:r>
            <a:r>
              <a:rPr lang="ka-GE" sz="2400" dirty="0"/>
              <a:t>ქართული წერილობითი წყაროების ზოგადი </a:t>
            </a:r>
            <a:r>
              <a:rPr lang="ka-GE" sz="2400" dirty="0" smtClean="0"/>
              <a:t>მიმოხილვა</a:t>
            </a:r>
            <a:endParaRPr lang="en-US" sz="2400" dirty="0"/>
          </a:p>
          <a:p>
            <a:pPr marL="45720" indent="0">
              <a:buNone/>
            </a:pPr>
            <a:r>
              <a:rPr lang="ka-GE" sz="2400" dirty="0" smtClean="0"/>
              <a:t>	3.2 </a:t>
            </a:r>
            <a:r>
              <a:rPr lang="ka-GE" sz="2400" dirty="0" smtClean="0"/>
              <a:t>ქართული წერილობითი </a:t>
            </a:r>
            <a:r>
              <a:rPr lang="ka-GE" sz="2400" dirty="0"/>
              <a:t>წყაროების ეტიმოლოგიურ-სემანტიკური კვლევების მოკლე </a:t>
            </a:r>
            <a:r>
              <a:rPr lang="ka-GE" sz="2400" dirty="0" smtClean="0"/>
              <a:t>ისტორია</a:t>
            </a:r>
            <a:endParaRPr lang="en-US" sz="2400" dirty="0"/>
          </a:p>
          <a:p>
            <a:pPr marL="4572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3714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304800"/>
            <a:ext cx="8610600" cy="6248400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ka-GE" sz="1500" b="1" dirty="0" smtClean="0"/>
              <a:t>	თავი </a:t>
            </a:r>
            <a:r>
              <a:rPr lang="ka-GE" sz="1500" b="1" dirty="0"/>
              <a:t>IV: ირანული ლექსიკის ქართულ ენაში სესხების დრო და </a:t>
            </a:r>
            <a:r>
              <a:rPr lang="ka-GE" sz="1500" b="1" dirty="0" smtClean="0"/>
              <a:t>ისტორიულ-			ლინგვისტური </a:t>
            </a:r>
            <a:r>
              <a:rPr lang="ka-GE" sz="1500" b="1" dirty="0"/>
              <a:t>პირობები</a:t>
            </a:r>
            <a:endParaRPr lang="en-US" sz="1500" b="1" dirty="0"/>
          </a:p>
          <a:p>
            <a:pPr marL="45720" indent="0">
              <a:buNone/>
            </a:pPr>
            <a:r>
              <a:rPr lang="ka-GE" sz="1500" dirty="0"/>
              <a:t> 	</a:t>
            </a:r>
            <a:r>
              <a:rPr lang="ka-GE" sz="1500" dirty="0" smtClean="0"/>
              <a:t>4.1 </a:t>
            </a:r>
            <a:r>
              <a:rPr lang="ka-GE" sz="1500" dirty="0"/>
              <a:t>ძველი ირანული, კიმერული და სკვითური </a:t>
            </a:r>
            <a:r>
              <a:rPr lang="ka-GE" sz="1500" dirty="0" smtClean="0"/>
              <a:t>ნასესხობანი</a:t>
            </a:r>
            <a:endParaRPr lang="en-US" sz="1500" dirty="0"/>
          </a:p>
          <a:p>
            <a:pPr marL="45720" indent="0">
              <a:buNone/>
            </a:pPr>
            <a:r>
              <a:rPr lang="ka-GE" sz="1500" dirty="0" smtClean="0"/>
              <a:t>	4.2 </a:t>
            </a:r>
            <a:r>
              <a:rPr lang="ka-GE" sz="1500" dirty="0" smtClean="0"/>
              <a:t>მიდიური </a:t>
            </a:r>
            <a:r>
              <a:rPr lang="ka-GE" sz="1500" dirty="0"/>
              <a:t>და ძველი სპარსული </a:t>
            </a:r>
            <a:r>
              <a:rPr lang="ka-GE" sz="1500" dirty="0" smtClean="0"/>
              <a:t>ნასესხობანი</a:t>
            </a:r>
            <a:endParaRPr lang="en-US" sz="1500" dirty="0"/>
          </a:p>
          <a:p>
            <a:pPr marL="45720" indent="0">
              <a:buNone/>
            </a:pPr>
            <a:r>
              <a:rPr lang="ka-GE" sz="1500" dirty="0" smtClean="0"/>
              <a:t>	4.3 </a:t>
            </a:r>
            <a:r>
              <a:rPr lang="ka-GE" sz="1500" dirty="0" smtClean="0"/>
              <a:t>პართული </a:t>
            </a:r>
            <a:r>
              <a:rPr lang="ka-GE" sz="1500" dirty="0" smtClean="0"/>
              <a:t>ნასესხობანი</a:t>
            </a:r>
            <a:endParaRPr lang="en-US" sz="1500" dirty="0"/>
          </a:p>
          <a:p>
            <a:pPr marL="45720" indent="0">
              <a:buNone/>
            </a:pPr>
            <a:r>
              <a:rPr lang="ka-GE" sz="1500" dirty="0" smtClean="0"/>
              <a:t>	4.4 </a:t>
            </a:r>
            <a:r>
              <a:rPr lang="ka-GE" sz="1500" dirty="0"/>
              <a:t>საშუალო სპარსული </a:t>
            </a:r>
            <a:r>
              <a:rPr lang="ka-GE" sz="1500" dirty="0" smtClean="0"/>
              <a:t>ნასესხობანი</a:t>
            </a:r>
            <a:endParaRPr lang="en-US" sz="1500" dirty="0"/>
          </a:p>
          <a:p>
            <a:pPr marL="45720" indent="0">
              <a:buNone/>
            </a:pPr>
            <a:r>
              <a:rPr lang="ka-GE" sz="1500" dirty="0" smtClean="0"/>
              <a:t>	4.5 </a:t>
            </a:r>
            <a:r>
              <a:rPr lang="ka-GE" sz="1500" dirty="0"/>
              <a:t>კლასიკური პერიოდის ახალი სპარსული </a:t>
            </a:r>
            <a:r>
              <a:rPr lang="ka-GE" sz="1500" dirty="0" smtClean="0"/>
              <a:t>ნასესხობანი</a:t>
            </a:r>
            <a:endParaRPr lang="en-US" sz="1500" dirty="0"/>
          </a:p>
          <a:p>
            <a:pPr marL="45720" indent="0">
              <a:buNone/>
            </a:pPr>
            <a:r>
              <a:rPr lang="ka-GE" sz="1500" dirty="0" smtClean="0"/>
              <a:t>	4.6 </a:t>
            </a:r>
            <a:r>
              <a:rPr lang="ka-GE" sz="1500" dirty="0"/>
              <a:t>სეფიანთა და ყაჯარების პერიოდის ახალი სპარსული </a:t>
            </a:r>
            <a:r>
              <a:rPr lang="ka-GE" sz="1500" dirty="0" smtClean="0"/>
              <a:t>ნასესხობანი</a:t>
            </a:r>
            <a:endParaRPr lang="en-US" sz="1500" dirty="0"/>
          </a:p>
          <a:p>
            <a:pPr marL="45720" indent="0">
              <a:buNone/>
            </a:pPr>
            <a:r>
              <a:rPr lang="ka-GE" sz="1500" dirty="0" smtClean="0"/>
              <a:t>	4.7 </a:t>
            </a:r>
            <a:r>
              <a:rPr lang="ka-GE" sz="1500" dirty="0"/>
              <a:t>ალანურ-ოსური </a:t>
            </a:r>
            <a:r>
              <a:rPr lang="ka-GE" sz="1500" dirty="0" smtClean="0"/>
              <a:t>ნასესხობანი</a:t>
            </a:r>
            <a:endParaRPr lang="en-US" sz="1500" dirty="0"/>
          </a:p>
          <a:p>
            <a:pPr marL="45720" indent="0">
              <a:buNone/>
            </a:pPr>
            <a:r>
              <a:rPr lang="ka-GE" sz="1500" dirty="0"/>
              <a:t> </a:t>
            </a:r>
            <a:endParaRPr lang="en-US" sz="1500" dirty="0"/>
          </a:p>
          <a:p>
            <a:pPr marL="45720" indent="0">
              <a:buNone/>
            </a:pPr>
            <a:r>
              <a:rPr lang="ka-GE" sz="1500" b="1" dirty="0" smtClean="0"/>
              <a:t>	თავი </a:t>
            </a:r>
            <a:r>
              <a:rPr lang="ka-GE" sz="1500" b="1" dirty="0"/>
              <a:t>V: ირანული და ქართული ენების შედარებითი ფონეტიკური სტრუქტურა</a:t>
            </a:r>
            <a:endParaRPr lang="en-US" sz="1500" b="1" dirty="0"/>
          </a:p>
          <a:p>
            <a:pPr marL="45720" indent="0">
              <a:buNone/>
            </a:pPr>
            <a:r>
              <a:rPr lang="ka-GE" sz="1500" dirty="0" smtClean="0"/>
              <a:t>	5.1 </a:t>
            </a:r>
            <a:r>
              <a:rPr lang="ka-GE" sz="1500" dirty="0"/>
              <a:t>მოკლე შესავალი ქართული ენის ფონეტიკური სტრუქტურის </a:t>
            </a:r>
            <a:r>
              <a:rPr lang="ka-GE" sz="1500" dirty="0" smtClean="0"/>
              <a:t>შესახებ</a:t>
            </a:r>
            <a:endParaRPr lang="en-US" sz="1500" dirty="0"/>
          </a:p>
          <a:p>
            <a:pPr marL="45720" indent="0">
              <a:buNone/>
            </a:pPr>
            <a:r>
              <a:rPr lang="ka-GE" sz="1500" dirty="0" smtClean="0"/>
              <a:t>	5.2 </a:t>
            </a:r>
            <a:r>
              <a:rPr lang="ka-GE" sz="1500" dirty="0"/>
              <a:t>ირანული და ქართული ენების ფონეტიკური სტრუქტურის </a:t>
            </a:r>
            <a:r>
              <a:rPr lang="ka-GE" sz="1500" dirty="0" smtClean="0"/>
              <a:t>შედარება</a:t>
            </a:r>
          </a:p>
          <a:p>
            <a:pPr marL="45720" indent="0">
              <a:buNone/>
            </a:pPr>
            <a:endParaRPr lang="en-US" sz="1500" dirty="0"/>
          </a:p>
          <a:p>
            <a:pPr marL="45720" indent="0">
              <a:buNone/>
            </a:pPr>
            <a:r>
              <a:rPr lang="ka-GE" sz="1500" b="1" dirty="0" smtClean="0"/>
              <a:t>	თავი </a:t>
            </a:r>
            <a:r>
              <a:rPr lang="ka-GE" sz="1500" b="1" dirty="0"/>
              <a:t>VI: </a:t>
            </a:r>
            <a:r>
              <a:rPr lang="ka-GE" sz="1500" b="1" dirty="0" smtClean="0"/>
              <a:t>ირანულ </a:t>
            </a:r>
            <a:r>
              <a:rPr lang="ka-GE" sz="1500" b="1" dirty="0"/>
              <a:t>ნასესხობათა ფონეტიკური ტრანსფორმაცია ქართულში</a:t>
            </a:r>
            <a:endParaRPr lang="en-US" sz="1500" b="1" dirty="0"/>
          </a:p>
          <a:p>
            <a:pPr marL="45720" indent="0">
              <a:buNone/>
            </a:pPr>
            <a:r>
              <a:rPr lang="ka-GE" sz="1500" dirty="0" smtClean="0"/>
              <a:t>	6.1 </a:t>
            </a:r>
            <a:r>
              <a:rPr lang="ka-GE" sz="1500" dirty="0"/>
              <a:t>ძველი ირანული, კიმერიული და სკვითურ ნასესხობათა ფონეტიკური </a:t>
            </a:r>
            <a:r>
              <a:rPr lang="ka-GE" sz="1500" dirty="0" smtClean="0"/>
              <a:t>				ტრანსფორმაცია ქართულში</a:t>
            </a:r>
            <a:endParaRPr lang="en-US" sz="1500" dirty="0"/>
          </a:p>
          <a:p>
            <a:pPr marL="45720" indent="0">
              <a:buNone/>
            </a:pPr>
            <a:r>
              <a:rPr lang="ka-GE" sz="1500" dirty="0" smtClean="0"/>
              <a:t>	6.2 </a:t>
            </a:r>
            <a:r>
              <a:rPr lang="ka-GE" sz="1500" dirty="0"/>
              <a:t>მიდიურ და ძველ სპარსულ ნასესხობათა ფონეტიკური ტრანსფორმაცია </a:t>
            </a:r>
            <a:r>
              <a:rPr lang="ka-GE" sz="1500" dirty="0" smtClean="0"/>
              <a:t>ქართულში</a:t>
            </a:r>
            <a:endParaRPr lang="en-US" sz="1500" dirty="0"/>
          </a:p>
          <a:p>
            <a:pPr marL="45720" indent="0">
              <a:buNone/>
            </a:pPr>
            <a:r>
              <a:rPr lang="ka-GE" sz="1500" dirty="0" smtClean="0"/>
              <a:t>	6.3 </a:t>
            </a:r>
            <a:r>
              <a:rPr lang="ka-GE" sz="1500" dirty="0"/>
              <a:t>პართულ ნასესხობათა ფონეტიკური ტრანსფორმაცია </a:t>
            </a:r>
            <a:r>
              <a:rPr lang="ka-GE" sz="1500" dirty="0" smtClean="0"/>
              <a:t>ქართულში</a:t>
            </a:r>
            <a:endParaRPr lang="en-US" sz="1500" dirty="0"/>
          </a:p>
          <a:p>
            <a:pPr marL="45720" indent="0">
              <a:buNone/>
            </a:pPr>
            <a:r>
              <a:rPr lang="ka-GE" sz="1500" dirty="0" smtClean="0"/>
              <a:t>	6.4 </a:t>
            </a:r>
            <a:r>
              <a:rPr lang="ka-GE" sz="1500" dirty="0"/>
              <a:t>საშუალო სპარსულ ნასესხობათა ფონეტიკური ტრანსფორმაცია </a:t>
            </a:r>
            <a:r>
              <a:rPr lang="ka-GE" sz="1500" dirty="0" smtClean="0"/>
              <a:t>ქართულში</a:t>
            </a:r>
            <a:endParaRPr lang="en-US" sz="1500" dirty="0"/>
          </a:p>
          <a:p>
            <a:pPr marL="45720" indent="0">
              <a:buNone/>
            </a:pPr>
            <a:r>
              <a:rPr lang="ka-GE" sz="1500" dirty="0" smtClean="0"/>
              <a:t>	6.5 </a:t>
            </a:r>
            <a:r>
              <a:rPr lang="ka-GE" sz="1500" dirty="0"/>
              <a:t>კლასიკური, სეფიანთა და შემდგომი პერიოდის ახალ სპარსულ ნასესხობათა </a:t>
            </a:r>
            <a:r>
              <a:rPr lang="ka-GE" sz="1500" dirty="0" smtClean="0"/>
              <a:t>			ფონეტიკური </a:t>
            </a:r>
            <a:r>
              <a:rPr lang="ka-GE" sz="1500" dirty="0"/>
              <a:t>ტრანსფორმაცია </a:t>
            </a:r>
            <a:r>
              <a:rPr lang="ka-GE" sz="1500" dirty="0" smtClean="0"/>
              <a:t>ქართულში</a:t>
            </a:r>
            <a:endParaRPr lang="en-US" sz="1500" dirty="0"/>
          </a:p>
          <a:p>
            <a:pPr marL="45720" indent="0">
              <a:buNone/>
            </a:pPr>
            <a:r>
              <a:rPr lang="ka-GE" sz="1500" dirty="0" smtClean="0"/>
              <a:t>	6.6 ალანურ-ოსურ </a:t>
            </a:r>
            <a:r>
              <a:rPr lang="ka-GE" sz="1500" dirty="0"/>
              <a:t>ნასესხობათა ფონეტიკური ტრანსფორმაცია </a:t>
            </a:r>
            <a:r>
              <a:rPr lang="ka-GE" sz="1500" dirty="0" smtClean="0"/>
              <a:t>ქართულში</a:t>
            </a:r>
            <a:endParaRPr lang="en-US" sz="1500" dirty="0"/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09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533400"/>
            <a:ext cx="8610600" cy="5867400"/>
          </a:xfrm>
        </p:spPr>
        <p:txBody>
          <a:bodyPr/>
          <a:lstStyle/>
          <a:p>
            <a:pPr marL="45720" indent="0">
              <a:buNone/>
            </a:pPr>
            <a:r>
              <a:rPr lang="ka-GE" sz="1300" b="1" dirty="0" smtClean="0"/>
              <a:t>          ნაწილი </a:t>
            </a:r>
            <a:r>
              <a:rPr lang="ka-GE" sz="1300" b="1" dirty="0"/>
              <a:t>II: ძველი ირანული ნასესხობანი ქართულში</a:t>
            </a:r>
            <a:endParaRPr lang="en-US" sz="1300" b="1" dirty="0"/>
          </a:p>
          <a:p>
            <a:pPr marL="45720" indent="0">
              <a:buNone/>
            </a:pPr>
            <a:r>
              <a:rPr lang="ka-GE" sz="1300" b="1" dirty="0" smtClean="0"/>
              <a:t>	თავი </a:t>
            </a:r>
            <a:r>
              <a:rPr lang="ka-GE" sz="1300" b="1" dirty="0"/>
              <a:t>VII. ძველი ირანული, კიმერული და სკვითური </a:t>
            </a:r>
            <a:r>
              <a:rPr lang="ka-GE" sz="1300" b="1" dirty="0" smtClean="0"/>
              <a:t>ნასესხობანი</a:t>
            </a:r>
            <a:endParaRPr lang="en-US" sz="1300" b="1" dirty="0"/>
          </a:p>
          <a:p>
            <a:pPr marL="45720" indent="0">
              <a:buNone/>
            </a:pPr>
            <a:r>
              <a:rPr lang="ka-GE" sz="1300" dirty="0" smtClean="0"/>
              <a:t>	7.1 </a:t>
            </a:r>
            <a:r>
              <a:rPr lang="ka-GE" sz="1300" dirty="0"/>
              <a:t>ძველი ირანული </a:t>
            </a:r>
            <a:r>
              <a:rPr lang="ka-GE" sz="1300" dirty="0" smtClean="0"/>
              <a:t>ნასესხობანი</a:t>
            </a:r>
            <a:endParaRPr lang="en-US" sz="1300" dirty="0"/>
          </a:p>
          <a:p>
            <a:pPr marL="45720" indent="0">
              <a:buNone/>
            </a:pPr>
            <a:r>
              <a:rPr lang="ka-GE" sz="1300" dirty="0" smtClean="0"/>
              <a:t>	7.2 </a:t>
            </a:r>
            <a:r>
              <a:rPr lang="ka-GE" sz="1300" dirty="0"/>
              <a:t>კიმერიული </a:t>
            </a:r>
            <a:r>
              <a:rPr lang="ka-GE" sz="1300" dirty="0" smtClean="0"/>
              <a:t>ნასესხობანი</a:t>
            </a:r>
            <a:endParaRPr lang="en-US" sz="1300" dirty="0"/>
          </a:p>
          <a:p>
            <a:pPr marL="45720" indent="0">
              <a:buNone/>
            </a:pPr>
            <a:r>
              <a:rPr lang="ka-GE" sz="1300" dirty="0" smtClean="0"/>
              <a:t>	7.3 </a:t>
            </a:r>
            <a:r>
              <a:rPr lang="ka-GE" sz="1300" dirty="0"/>
              <a:t>სკვითური </a:t>
            </a:r>
            <a:r>
              <a:rPr lang="ka-GE" sz="1300" dirty="0" smtClean="0"/>
              <a:t>ნასესხობანი</a:t>
            </a:r>
          </a:p>
          <a:p>
            <a:pPr marL="45720" indent="0">
              <a:buNone/>
            </a:pPr>
            <a:endParaRPr lang="en-US" sz="1300" dirty="0"/>
          </a:p>
          <a:p>
            <a:pPr marL="45720" indent="0">
              <a:buNone/>
            </a:pPr>
            <a:r>
              <a:rPr lang="ka-GE" sz="1300" b="1" dirty="0" smtClean="0"/>
              <a:t>	თავი </a:t>
            </a:r>
            <a:r>
              <a:rPr lang="ka-GE" sz="1300" b="1" dirty="0"/>
              <a:t>VIII. მიდიური და ძველი სპარსული ნასესხობანი </a:t>
            </a:r>
            <a:r>
              <a:rPr lang="ka-GE" sz="1300" b="1" dirty="0" smtClean="0"/>
              <a:t>ქართულში</a:t>
            </a:r>
            <a:endParaRPr lang="en-US" sz="1300" b="1" dirty="0"/>
          </a:p>
          <a:p>
            <a:pPr marL="45720" indent="0">
              <a:buNone/>
            </a:pPr>
            <a:r>
              <a:rPr lang="ka-GE" sz="1300" dirty="0" smtClean="0"/>
              <a:t>	8.1 </a:t>
            </a:r>
            <a:r>
              <a:rPr lang="ka-GE" sz="1300" dirty="0"/>
              <a:t>მიდიური </a:t>
            </a:r>
            <a:r>
              <a:rPr lang="ka-GE" sz="1300" dirty="0" smtClean="0"/>
              <a:t>ნასესხობანი</a:t>
            </a:r>
            <a:endParaRPr lang="en-US" sz="1300" dirty="0"/>
          </a:p>
          <a:p>
            <a:pPr marL="45720" indent="0">
              <a:buNone/>
            </a:pPr>
            <a:r>
              <a:rPr lang="ka-GE" sz="1300" dirty="0" smtClean="0"/>
              <a:t>	8.2 </a:t>
            </a:r>
            <a:r>
              <a:rPr lang="ka-GE" sz="1300" dirty="0"/>
              <a:t>ძველი სპარსული </a:t>
            </a:r>
            <a:r>
              <a:rPr lang="ka-GE" sz="1300" dirty="0" smtClean="0"/>
              <a:t>ნასესხობანი</a:t>
            </a:r>
          </a:p>
          <a:p>
            <a:pPr marL="45720" indent="0">
              <a:buNone/>
            </a:pPr>
            <a:endParaRPr lang="en-US" sz="1300" dirty="0"/>
          </a:p>
          <a:p>
            <a:pPr marL="45720" indent="0">
              <a:buNone/>
            </a:pPr>
            <a:r>
              <a:rPr lang="ka-GE" sz="1300" b="1" dirty="0" smtClean="0"/>
              <a:t>	თავი </a:t>
            </a:r>
            <a:r>
              <a:rPr lang="ka-GE" sz="1300" b="1" dirty="0"/>
              <a:t>IX. საშუალო ირანული ნასესხობანი </a:t>
            </a:r>
            <a:r>
              <a:rPr lang="ka-GE" sz="1300" b="1" dirty="0" smtClean="0"/>
              <a:t>ქართულში</a:t>
            </a:r>
            <a:endParaRPr lang="en-US" sz="1300" b="1" dirty="0"/>
          </a:p>
          <a:p>
            <a:pPr marL="45720" indent="0">
              <a:buNone/>
            </a:pPr>
            <a:r>
              <a:rPr lang="ka-GE" sz="1300" dirty="0" smtClean="0"/>
              <a:t>	9.1 </a:t>
            </a:r>
            <a:r>
              <a:rPr lang="ka-GE" sz="1300" dirty="0"/>
              <a:t>პართული </a:t>
            </a:r>
            <a:r>
              <a:rPr lang="ka-GE" sz="1300" dirty="0" smtClean="0"/>
              <a:t>ნასესხობანი</a:t>
            </a:r>
            <a:endParaRPr lang="en-US" sz="1300" dirty="0"/>
          </a:p>
          <a:p>
            <a:pPr marL="45720" indent="0">
              <a:buNone/>
            </a:pPr>
            <a:r>
              <a:rPr lang="ka-GE" sz="1300" dirty="0" smtClean="0"/>
              <a:t>	9.2 </a:t>
            </a:r>
            <a:r>
              <a:rPr lang="ka-GE" sz="1300" dirty="0"/>
              <a:t>საშუალო სპარსული </a:t>
            </a:r>
            <a:r>
              <a:rPr lang="ka-GE" sz="1300" dirty="0" smtClean="0"/>
              <a:t>ნასესხობანი</a:t>
            </a:r>
            <a:endParaRPr lang="en-US" sz="1300" dirty="0"/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06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304800"/>
            <a:ext cx="8610600" cy="6248400"/>
          </a:xfrm>
        </p:spPr>
        <p:txBody>
          <a:bodyPr>
            <a:normAutofit fontScale="62500" lnSpcReduction="20000"/>
          </a:bodyPr>
          <a:lstStyle/>
          <a:p>
            <a:pPr marL="45720" indent="0">
              <a:buNone/>
            </a:pPr>
            <a:r>
              <a:rPr lang="ka-GE" b="1" dirty="0"/>
              <a:t>ტომი II:</a:t>
            </a:r>
            <a:endParaRPr lang="en-US" b="1" dirty="0"/>
          </a:p>
          <a:p>
            <a:pPr marL="45720" indent="0">
              <a:buNone/>
            </a:pPr>
            <a:r>
              <a:rPr lang="ka-GE" b="1" dirty="0" smtClean="0"/>
              <a:t>         ნაწილი </a:t>
            </a:r>
            <a:r>
              <a:rPr lang="ka-GE" b="1" dirty="0"/>
              <a:t>III: ახალი სპარსული ნასესხობანი ქართულში</a:t>
            </a:r>
            <a:endParaRPr lang="en-US" b="1" dirty="0"/>
          </a:p>
          <a:p>
            <a:pPr marL="45720" indent="0">
              <a:buNone/>
            </a:pPr>
            <a:r>
              <a:rPr lang="ka-GE" b="1" dirty="0" smtClean="0"/>
              <a:t>	თავი </a:t>
            </a:r>
            <a:r>
              <a:rPr lang="ka-GE" b="1" dirty="0"/>
              <a:t>X. კლასიკური სპარსული ნასესხობანი ქართულში;</a:t>
            </a:r>
            <a:endParaRPr lang="en-US" b="1" dirty="0"/>
          </a:p>
          <a:p>
            <a:pPr marL="45720" indent="0">
              <a:buNone/>
            </a:pPr>
            <a:r>
              <a:rPr lang="ka-GE" dirty="0" smtClean="0"/>
              <a:t>	10.1 </a:t>
            </a:r>
            <a:r>
              <a:rPr lang="ka-GE" dirty="0"/>
              <a:t>წინამონღოლური პერიოდის ნასესხობანი;</a:t>
            </a:r>
            <a:endParaRPr lang="en-US" dirty="0"/>
          </a:p>
          <a:p>
            <a:pPr marL="45720" indent="0">
              <a:buNone/>
            </a:pPr>
            <a:r>
              <a:rPr lang="ka-GE" dirty="0" smtClean="0"/>
              <a:t>	10.2 </a:t>
            </a:r>
            <a:r>
              <a:rPr lang="ka-GE" dirty="0"/>
              <a:t>მონღოლების შემდგომი პერიოდის ნასესხობანი</a:t>
            </a:r>
            <a:r>
              <a:rPr lang="ka-GE" dirty="0" smtClean="0"/>
              <a:t>;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ka-GE" b="1" dirty="0" smtClean="0"/>
              <a:t>	თავი </a:t>
            </a:r>
            <a:r>
              <a:rPr lang="ka-GE" b="1" dirty="0"/>
              <a:t>XI. სეფიანთა პერიოდის სპარსული ნასესხობანი ქართულში;</a:t>
            </a:r>
            <a:endParaRPr lang="en-US" b="1" dirty="0"/>
          </a:p>
          <a:p>
            <a:pPr marL="45720" indent="0">
              <a:buNone/>
            </a:pPr>
            <a:r>
              <a:rPr lang="ka-GE" dirty="0" smtClean="0"/>
              <a:t>	11.1 </a:t>
            </a:r>
            <a:r>
              <a:rPr lang="ka-GE" dirty="0"/>
              <a:t>ზეპირი ნასესხობანი;</a:t>
            </a:r>
            <a:endParaRPr lang="en-US" dirty="0"/>
          </a:p>
          <a:p>
            <a:pPr marL="45720" indent="0">
              <a:buNone/>
            </a:pPr>
            <a:r>
              <a:rPr lang="ka-GE" dirty="0" smtClean="0"/>
              <a:t>	11.2 </a:t>
            </a:r>
            <a:r>
              <a:rPr lang="ka-GE" dirty="0"/>
              <a:t>ლიტერატურული ნასესხობანი</a:t>
            </a:r>
            <a:r>
              <a:rPr lang="ka-GE" dirty="0" smtClean="0"/>
              <a:t>;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ka-GE" b="1" dirty="0" smtClean="0"/>
              <a:t>	თავი </a:t>
            </a:r>
            <a:r>
              <a:rPr lang="ka-GE" b="1" dirty="0"/>
              <a:t>XII. სეფიანთა შემდგომი პერიოდის სპარსული ნასესხობანი ქართულში;</a:t>
            </a:r>
            <a:endParaRPr lang="en-US" b="1" dirty="0"/>
          </a:p>
          <a:p>
            <a:pPr marL="45720" indent="0">
              <a:buNone/>
            </a:pPr>
            <a:r>
              <a:rPr lang="ka-GE" dirty="0" smtClean="0"/>
              <a:t>	12.1 </a:t>
            </a:r>
            <a:r>
              <a:rPr lang="ka-GE" dirty="0"/>
              <a:t>ზეპირი ნასესხობანი;</a:t>
            </a:r>
            <a:endParaRPr lang="en-US" dirty="0"/>
          </a:p>
          <a:p>
            <a:pPr marL="45720" indent="0">
              <a:buNone/>
            </a:pPr>
            <a:r>
              <a:rPr lang="ka-GE" dirty="0" smtClean="0"/>
              <a:t>	12.2 </a:t>
            </a:r>
            <a:r>
              <a:rPr lang="ka-GE" dirty="0"/>
              <a:t>ლიტერატურული ნასესხობანი</a:t>
            </a:r>
            <a:r>
              <a:rPr lang="ka-GE" dirty="0" smtClean="0"/>
              <a:t>;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ka-GE" b="1" dirty="0" smtClean="0"/>
              <a:t>	თავი </a:t>
            </a:r>
            <a:r>
              <a:rPr lang="ka-GE" b="1" dirty="0"/>
              <a:t>XIII. ყაჯართა პერიოდის სპარსული ნასესხობანი ქართულში;</a:t>
            </a:r>
            <a:endParaRPr lang="en-US" b="1" dirty="0"/>
          </a:p>
          <a:p>
            <a:pPr marL="45720" indent="0">
              <a:buNone/>
            </a:pPr>
            <a:r>
              <a:rPr lang="ka-GE" dirty="0" smtClean="0"/>
              <a:t>	13.1 </a:t>
            </a:r>
            <a:r>
              <a:rPr lang="ka-GE" dirty="0"/>
              <a:t>ზეპირი ნასესხობანი;</a:t>
            </a:r>
            <a:endParaRPr lang="en-US" dirty="0"/>
          </a:p>
          <a:p>
            <a:pPr marL="45720" indent="0">
              <a:buNone/>
            </a:pPr>
            <a:r>
              <a:rPr lang="ka-GE" dirty="0" smtClean="0"/>
              <a:t>	13.2 </a:t>
            </a:r>
            <a:r>
              <a:rPr lang="ka-GE" dirty="0"/>
              <a:t>ლიტერატურული ნასესხობანი;</a:t>
            </a:r>
            <a:endParaRPr lang="en-US" dirty="0"/>
          </a:p>
          <a:p>
            <a:pPr marL="45720" indent="0">
              <a:buNone/>
            </a:pPr>
            <a:r>
              <a:rPr lang="ka-GE" dirty="0"/>
              <a:t> </a:t>
            </a:r>
            <a:endParaRPr lang="en-US" dirty="0"/>
          </a:p>
          <a:p>
            <a:pPr marL="45720" indent="0">
              <a:buNone/>
            </a:pPr>
            <a:r>
              <a:rPr lang="ka-GE" b="1" dirty="0"/>
              <a:t> </a:t>
            </a:r>
            <a:r>
              <a:rPr lang="ka-GE" b="1" dirty="0" smtClean="0"/>
              <a:t>         ნაწილი </a:t>
            </a:r>
            <a:r>
              <a:rPr lang="ka-GE" b="1" dirty="0"/>
              <a:t>IV: ალანურ-ოსური ნასესხობანი ქართულში</a:t>
            </a:r>
            <a:endParaRPr lang="en-US" b="1" dirty="0"/>
          </a:p>
          <a:p>
            <a:pPr marL="45720" indent="0">
              <a:buNone/>
            </a:pPr>
            <a:r>
              <a:rPr lang="ka-GE" b="1" dirty="0" smtClean="0"/>
              <a:t>	თავი XI</a:t>
            </a:r>
            <a:r>
              <a:rPr lang="en-US" b="1" dirty="0" smtClean="0">
                <a:latin typeface="Sylfaen" pitchFamily="18" charset="0"/>
              </a:rPr>
              <a:t>V</a:t>
            </a:r>
            <a:r>
              <a:rPr lang="ka-GE" b="1" dirty="0" smtClean="0"/>
              <a:t>. ახ.წ</a:t>
            </a:r>
            <a:r>
              <a:rPr lang="ka-GE" b="1" dirty="0"/>
              <a:t>. III - X სს-ის ალანურ-ოსური ნასესხობანი</a:t>
            </a:r>
            <a:endParaRPr lang="en-US" b="1" dirty="0"/>
          </a:p>
          <a:p>
            <a:pPr marL="45720" indent="0">
              <a:buNone/>
            </a:pPr>
            <a:r>
              <a:rPr lang="ka-GE" b="1" dirty="0"/>
              <a:t>	</a:t>
            </a:r>
            <a:r>
              <a:rPr lang="ka-GE" b="1" dirty="0" smtClean="0"/>
              <a:t>თავი X</a:t>
            </a:r>
            <a:r>
              <a:rPr lang="en-US" b="1" dirty="0" smtClean="0">
                <a:latin typeface="Sylfaen" pitchFamily="18" charset="0"/>
              </a:rPr>
              <a:t>V</a:t>
            </a:r>
            <a:r>
              <a:rPr lang="ka-GE" b="1" dirty="0"/>
              <a:t>. </a:t>
            </a:r>
            <a:r>
              <a:rPr lang="ka-GE" b="1" dirty="0" smtClean="0"/>
              <a:t>ახ.წ</a:t>
            </a:r>
            <a:r>
              <a:rPr lang="ka-GE" b="1" dirty="0"/>
              <a:t>. XI-XIII სს-ის ალანურ-ოსური ნასესხობანი</a:t>
            </a:r>
            <a:endParaRPr lang="en-US" b="1" dirty="0"/>
          </a:p>
          <a:p>
            <a:pPr marL="45720" indent="0">
              <a:buNone/>
            </a:pPr>
            <a:r>
              <a:rPr lang="ka-GE" b="1" dirty="0"/>
              <a:t>	</a:t>
            </a:r>
            <a:r>
              <a:rPr lang="ka-GE" b="1" dirty="0" smtClean="0"/>
              <a:t>თავი X</a:t>
            </a:r>
            <a:r>
              <a:rPr lang="en-US" b="1" dirty="0" smtClean="0">
                <a:latin typeface="Sylfaen" pitchFamily="18" charset="0"/>
              </a:rPr>
              <a:t>V</a:t>
            </a:r>
            <a:r>
              <a:rPr lang="ka-GE" b="1" dirty="0"/>
              <a:t>I</a:t>
            </a:r>
            <a:r>
              <a:rPr lang="ka-GE" b="1" dirty="0" smtClean="0"/>
              <a:t>. </a:t>
            </a:r>
            <a:r>
              <a:rPr lang="ka-GE" b="1" dirty="0"/>
              <a:t>ახ.წ. XI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ka-GE" b="1" dirty="0"/>
              <a:t>-XI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="1" dirty="0"/>
              <a:t> </a:t>
            </a:r>
            <a:r>
              <a:rPr lang="ka-GE" b="1" dirty="0"/>
              <a:t>სს-ის ოსური ნასესხობა</a:t>
            </a:r>
            <a:endParaRPr lang="en-US" b="1" dirty="0"/>
          </a:p>
          <a:p>
            <a:pPr marL="45720" indent="0">
              <a:buNone/>
            </a:pPr>
            <a:r>
              <a:rPr lang="ka-GE" b="1" dirty="0"/>
              <a:t>ბიბლიოგრაფია</a:t>
            </a:r>
            <a:endParaRPr lang="en-US" b="1" dirty="0"/>
          </a:p>
          <a:p>
            <a:pPr marL="45720" indent="0">
              <a:buNone/>
            </a:pPr>
            <a:r>
              <a:rPr lang="ka-GE" b="1" dirty="0" smtClean="0"/>
              <a:t>საძიებლები </a:t>
            </a:r>
            <a:endParaRPr lang="en-US" b="1" dirty="0"/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57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" y="381000"/>
            <a:ext cx="8763000" cy="61722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ka-GE" sz="1600" b="1" dirty="0"/>
              <a:t>კვლევითი პროექტის განხორციელების ადგილი: </a:t>
            </a:r>
            <a:endParaRPr lang="en-US" sz="1600" b="1" dirty="0" smtClean="0"/>
          </a:p>
          <a:p>
            <a:pPr marL="45720" indent="0">
              <a:buNone/>
            </a:pPr>
            <a:r>
              <a:rPr lang="ka-GE" sz="1600" dirty="0" smtClean="0"/>
              <a:t>საქართველოს </a:t>
            </a:r>
            <a:r>
              <a:rPr lang="ka-GE" sz="1600" dirty="0"/>
              <a:t>უნივერსიტეტის თამაზ ბერაძის სახელობის ქართველოლოგიის </a:t>
            </a:r>
            <a:r>
              <a:rPr lang="ka-GE" sz="1600" dirty="0" smtClean="0"/>
              <a:t>ინსტიტუტი</a:t>
            </a:r>
            <a:endParaRPr lang="en-US" sz="1600" dirty="0" smtClean="0"/>
          </a:p>
          <a:p>
            <a:pPr marL="45720" indent="0">
              <a:buNone/>
            </a:pPr>
            <a:r>
              <a:rPr lang="ka-GE" sz="1600" b="1" dirty="0" smtClean="0"/>
              <a:t>კვლევითი </a:t>
            </a:r>
            <a:r>
              <a:rPr lang="ka-GE" sz="1600" b="1" dirty="0"/>
              <a:t>პროექტის განხორციელების ენა: </a:t>
            </a:r>
            <a:r>
              <a:rPr lang="ka-GE" sz="1600" dirty="0" smtClean="0"/>
              <a:t>ქართული</a:t>
            </a:r>
            <a:endParaRPr lang="en-US" sz="1600" dirty="0"/>
          </a:p>
          <a:p>
            <a:pPr marL="45720" indent="0" algn="just">
              <a:buNone/>
            </a:pPr>
            <a:r>
              <a:rPr lang="ka-GE" sz="1600" dirty="0"/>
              <a:t>კვლევითი პროექტის განხორციელების სხვადსხვა ეტაპზე ჩართულნი იქნებიან საქართველოს უნივერსიტეტის აღმოსავლეთმცოდნეობის დეპარტამენტის პროფესორ-მასწავლებლები და პროგრამის ირანისტიკის მიმართულების </a:t>
            </a:r>
            <a:r>
              <a:rPr lang="ka-GE" sz="1600" dirty="0" smtClean="0"/>
              <a:t>სტუდენტები</a:t>
            </a:r>
            <a:endParaRPr lang="en-US" sz="1600" dirty="0"/>
          </a:p>
          <a:p>
            <a:pPr marL="45720" indent="0">
              <a:buNone/>
            </a:pPr>
            <a:r>
              <a:rPr lang="ka-GE" sz="1600" b="1" dirty="0"/>
              <a:t> </a:t>
            </a:r>
            <a:r>
              <a:rPr lang="ka-GE" sz="1600" b="1" dirty="0" smtClean="0"/>
              <a:t>კვლევითი </a:t>
            </a:r>
            <a:r>
              <a:rPr lang="ka-GE" sz="1600" b="1" dirty="0"/>
              <a:t>პროექტის განხორციელების </a:t>
            </a:r>
            <a:r>
              <a:rPr lang="ka-GE" sz="1600" b="1" dirty="0" smtClean="0"/>
              <a:t>პერიოდი</a:t>
            </a:r>
            <a:r>
              <a:rPr lang="en-US" sz="1600" b="1" dirty="0"/>
              <a:t>:</a:t>
            </a:r>
          </a:p>
          <a:p>
            <a:pPr marL="45720" indent="0">
              <a:buNone/>
            </a:pPr>
            <a:r>
              <a:rPr lang="ka-GE" sz="1600" dirty="0"/>
              <a:t>კვლევითი პროექტის განსახორციელებლად და სრული მონოგრაფიული ვერსიის ორივე ტომის მოსამზადებლად და გამოსაცემად განისაზღვრა 36 თვე (</a:t>
            </a:r>
            <a:r>
              <a:rPr lang="en-US" sz="1600" dirty="0">
                <a:latin typeface="Sylfaen" pitchFamily="18" charset="0"/>
              </a:rPr>
              <a:t>XII</a:t>
            </a:r>
            <a:r>
              <a:rPr lang="en-US" sz="1600" dirty="0"/>
              <a:t> </a:t>
            </a:r>
            <a:r>
              <a:rPr lang="ka-GE" sz="1600" dirty="0"/>
              <a:t>კვარტალი)</a:t>
            </a:r>
            <a:endParaRPr lang="en-US" sz="1600" dirty="0"/>
          </a:p>
          <a:p>
            <a:pPr marL="45720" indent="0">
              <a:buNone/>
            </a:pPr>
            <a:r>
              <a:rPr lang="ka-GE" sz="1600" dirty="0"/>
              <a:t> </a:t>
            </a:r>
            <a:endParaRPr lang="en-US" sz="1600" dirty="0"/>
          </a:p>
          <a:p>
            <a:pPr marL="45720" indent="0">
              <a:buNone/>
            </a:pPr>
            <a:r>
              <a:rPr lang="en-US" sz="1600" dirty="0" smtClean="0"/>
              <a:t>	</a:t>
            </a:r>
            <a:r>
              <a:rPr lang="ka-GE" sz="1600" dirty="0" smtClean="0"/>
              <a:t>I-VII </a:t>
            </a:r>
            <a:r>
              <a:rPr lang="ka-GE" sz="1600" dirty="0" smtClean="0"/>
              <a:t>კვარტალი </a:t>
            </a:r>
            <a:r>
              <a:rPr lang="ka-GE" sz="1600" dirty="0"/>
              <a:t>- პროექტით გათვალისწინებული სამეცნიერო და </a:t>
            </a:r>
            <a:r>
              <a:rPr lang="en-US" sz="1600" dirty="0" smtClean="0"/>
              <a:t>			</a:t>
            </a:r>
            <a:r>
              <a:rPr lang="ka-GE" sz="1600" dirty="0" smtClean="0"/>
              <a:t>	სპეციალური </a:t>
            </a:r>
            <a:r>
              <a:rPr lang="ka-GE" sz="1600" dirty="0"/>
              <a:t>ლიტერატურის და სხვადასხვა სახის მასალების </a:t>
            </a:r>
            <a:r>
              <a:rPr lang="en-US" sz="1600" dirty="0" smtClean="0"/>
              <a:t>		</a:t>
            </a:r>
            <a:r>
              <a:rPr lang="ka-GE" sz="1600" dirty="0" smtClean="0"/>
              <a:t>	მოძიება </a:t>
            </a:r>
            <a:r>
              <a:rPr lang="ka-GE" sz="1600" dirty="0"/>
              <a:t>და დამუშავება</a:t>
            </a:r>
            <a:endParaRPr lang="en-US" sz="1600" dirty="0"/>
          </a:p>
          <a:p>
            <a:pPr marL="45720" indent="0">
              <a:buNone/>
            </a:pPr>
            <a:r>
              <a:rPr lang="en-US" sz="1600" dirty="0"/>
              <a:t>	</a:t>
            </a:r>
            <a:r>
              <a:rPr lang="ka-GE" sz="1600" dirty="0" smtClean="0"/>
              <a:t>VIII-X </a:t>
            </a:r>
            <a:r>
              <a:rPr lang="ka-GE" sz="1600" dirty="0" smtClean="0"/>
              <a:t>კვარტალი </a:t>
            </a:r>
            <a:r>
              <a:rPr lang="ka-GE" sz="1600" dirty="0"/>
              <a:t>- მონოგრაფიის ძირითადი და სრული ვარიანტის </a:t>
            </a:r>
            <a:r>
              <a:rPr lang="en-US" sz="1600" dirty="0" smtClean="0"/>
              <a:t>			</a:t>
            </a:r>
            <a:r>
              <a:rPr lang="ka-GE" sz="1600" dirty="0" smtClean="0"/>
              <a:t>	მომზადება</a:t>
            </a:r>
            <a:endParaRPr lang="en-US" sz="1600" dirty="0"/>
          </a:p>
          <a:p>
            <a:pPr marL="45720" indent="0">
              <a:buNone/>
            </a:pPr>
            <a:r>
              <a:rPr lang="en-US" sz="1600" dirty="0" smtClean="0"/>
              <a:t>	</a:t>
            </a:r>
            <a:r>
              <a:rPr lang="ka-GE" sz="1600" dirty="0" smtClean="0"/>
              <a:t>XI-XII </a:t>
            </a:r>
            <a:r>
              <a:rPr lang="ka-GE" sz="1600" dirty="0" smtClean="0"/>
              <a:t>კვარტალი </a:t>
            </a:r>
            <a:r>
              <a:rPr lang="ka-GE" sz="1600" dirty="0"/>
              <a:t>- მონოგრაფიის საბოლოო ვერსიის რედაქტირება და </a:t>
            </a:r>
            <a:r>
              <a:rPr lang="en-US" sz="1600" dirty="0" smtClean="0"/>
              <a:t>		</a:t>
            </a:r>
            <a:r>
              <a:rPr lang="ka-GE" sz="1600" dirty="0" smtClean="0"/>
              <a:t>	გამოცემა.</a:t>
            </a:r>
          </a:p>
          <a:p>
            <a:pPr marL="45720" indent="0">
              <a:buNone/>
            </a:pPr>
            <a:r>
              <a:rPr lang="ka-GE" sz="1600" b="1" dirty="0"/>
              <a:t> კვლევითი პროექტის განხორციელების </a:t>
            </a:r>
            <a:r>
              <a:rPr lang="ka-GE" sz="1600" b="1" dirty="0" smtClean="0"/>
              <a:t> დაწყების თარიღი</a:t>
            </a:r>
            <a:r>
              <a:rPr lang="en-US" sz="1600" b="1" dirty="0" smtClean="0"/>
              <a:t>:</a:t>
            </a:r>
            <a:r>
              <a:rPr lang="ka-GE" sz="1600" b="1" dirty="0" smtClean="0"/>
              <a:t> </a:t>
            </a:r>
            <a:r>
              <a:rPr lang="ka-GE" sz="1600" dirty="0" smtClean="0"/>
              <a:t>2022 წლის  1 სექტემბერი</a:t>
            </a:r>
          </a:p>
          <a:p>
            <a:pPr marL="45720" indent="0">
              <a:buNone/>
            </a:pPr>
            <a:r>
              <a:rPr lang="ka-GE" sz="1600" b="1" dirty="0"/>
              <a:t> კვლევითი პროექტის განხორციელების  </a:t>
            </a:r>
            <a:r>
              <a:rPr lang="ka-GE" sz="1600" b="1" dirty="0" smtClean="0"/>
              <a:t>დასრულების </a:t>
            </a:r>
            <a:r>
              <a:rPr lang="ka-GE" sz="1600" b="1" dirty="0"/>
              <a:t>თარიღი</a:t>
            </a:r>
            <a:r>
              <a:rPr lang="en-US" sz="1600" b="1" dirty="0"/>
              <a:t>:</a:t>
            </a:r>
            <a:r>
              <a:rPr lang="ka-GE" sz="1600" b="1" dirty="0"/>
              <a:t> </a:t>
            </a:r>
            <a:r>
              <a:rPr lang="ka-GE" sz="1600" dirty="0" smtClean="0"/>
              <a:t>2025 </a:t>
            </a:r>
            <a:r>
              <a:rPr lang="ka-GE" sz="1600" dirty="0"/>
              <a:t>წლის  </a:t>
            </a:r>
            <a:r>
              <a:rPr lang="ka-GE" sz="1600" dirty="0" smtClean="0"/>
              <a:t>31 ივლისი</a:t>
            </a:r>
            <a:endParaRPr lang="ka-GE" sz="1600" dirty="0"/>
          </a:p>
          <a:p>
            <a:pPr marL="45720" indent="0">
              <a:buNone/>
            </a:pPr>
            <a:endParaRPr lang="en-US" sz="1600" b="1" dirty="0"/>
          </a:p>
          <a:p>
            <a:pPr marL="45720" indent="0">
              <a:buNone/>
            </a:pPr>
            <a:endParaRPr lang="en-US" sz="1600" dirty="0"/>
          </a:p>
          <a:p>
            <a:pPr marL="4572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0390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304800"/>
            <a:ext cx="8610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ka-GE" sz="2000" b="1" dirty="0"/>
              <a:t>კვლევის მოსალოდნელი შედეგები და </a:t>
            </a:r>
            <a:endParaRPr lang="en-US" sz="2000" b="1" dirty="0" smtClean="0"/>
          </a:p>
          <a:p>
            <a:pPr marL="45720" indent="0" algn="ctr">
              <a:buNone/>
            </a:pPr>
            <a:r>
              <a:rPr lang="ka-GE" sz="2000" b="1" dirty="0" smtClean="0"/>
              <a:t>მათი </a:t>
            </a:r>
            <a:r>
              <a:rPr lang="ka-GE" sz="2000" b="1" dirty="0"/>
              <a:t>მნიშვნელობა </a:t>
            </a:r>
            <a:r>
              <a:rPr lang="ka-GE" sz="2000" b="1" dirty="0" smtClean="0"/>
              <a:t>მეცნიერებისათვის</a:t>
            </a:r>
            <a:endParaRPr lang="en-US" sz="2000" b="1" dirty="0" smtClean="0"/>
          </a:p>
          <a:p>
            <a:pPr marL="45720" indent="0" algn="ctr">
              <a:buNone/>
            </a:pPr>
            <a:endParaRPr lang="en-US" sz="2000" b="1" dirty="0"/>
          </a:p>
          <a:p>
            <a:pPr marL="45720" indent="0" algn="just">
              <a:buNone/>
            </a:pPr>
            <a:r>
              <a:rPr lang="ka-GE" sz="1600" dirty="0"/>
              <a:t>პროექტის განხორციელების შემთხვევაში </a:t>
            </a:r>
            <a:r>
              <a:rPr lang="ka-GE" sz="1600" dirty="0" smtClean="0"/>
              <a:t>ირანულ-ქართული საენათმეცნიერო კვლევების </a:t>
            </a:r>
            <a:r>
              <a:rPr lang="ka-GE" sz="1600" dirty="0"/>
              <a:t>ისტორიაში პირველად მოამზადდება და გამოიცემა ისტორიული, ეტიმოლოგიური და სემანტიკური ანალიზის </a:t>
            </a:r>
            <a:r>
              <a:rPr lang="ka-GE" sz="1600" dirty="0" smtClean="0"/>
              <a:t>ამსახველი მაღალი </a:t>
            </a:r>
            <a:r>
              <a:rPr lang="ka-GE" sz="1600" dirty="0"/>
              <a:t>სამეცნიერო ღირებულების მქონე ორტომიანი მონოგრაფიული გამოკვლევა ქართული ენის ირანულ ნასესხობათა შესახებ</a:t>
            </a:r>
            <a:r>
              <a:rPr lang="ka-GE" sz="1600" dirty="0" smtClean="0"/>
              <a:t>.</a:t>
            </a:r>
            <a:endParaRPr lang="en-US" sz="1600" dirty="0" smtClean="0"/>
          </a:p>
          <a:p>
            <a:pPr marL="45720" indent="0" algn="just">
              <a:buNone/>
            </a:pPr>
            <a:endParaRPr lang="en-US" sz="1600" dirty="0"/>
          </a:p>
          <a:p>
            <a:pPr marL="45720" indent="0" algn="just">
              <a:buNone/>
            </a:pPr>
            <a:r>
              <a:rPr lang="ka-GE" sz="1600" dirty="0" smtClean="0"/>
              <a:t>მოხდება ირანულ </a:t>
            </a:r>
            <a:r>
              <a:rPr lang="ka-GE" sz="1600" dirty="0"/>
              <a:t>ნასესხობათა ქართულ ენაში დამკვიდრების დროისა და </a:t>
            </a:r>
            <a:r>
              <a:rPr lang="ka-GE" sz="1600" dirty="0" smtClean="0"/>
              <a:t>გზების განსაზღვრა და დაზუსტება. მათი </a:t>
            </a:r>
            <a:r>
              <a:rPr lang="ka-GE" sz="1600" dirty="0"/>
              <a:t>შემდგომი სემანტიკური </a:t>
            </a:r>
            <a:r>
              <a:rPr lang="ka-GE" sz="1600" dirty="0" smtClean="0"/>
              <a:t>განვითარებისა </a:t>
            </a:r>
            <a:r>
              <a:rPr lang="ka-GE" sz="1600" dirty="0"/>
              <a:t>და გამოყენების </a:t>
            </a:r>
            <a:r>
              <a:rPr lang="ka-GE" sz="1600" dirty="0" smtClean="0"/>
              <a:t>სიხშირის ზუსტი </a:t>
            </a:r>
            <a:r>
              <a:rPr lang="ka-GE" sz="1600" dirty="0"/>
              <a:t>განმარტება შესაძლებლობას მოგვცემს დავაზუსტოთ ირან-საქართველოს ისტორიული, ენობრივი და კულტურული ურთიერთობების ისტორიული პირობები. </a:t>
            </a:r>
            <a:endParaRPr lang="en-US" sz="1600" dirty="0" smtClean="0"/>
          </a:p>
          <a:p>
            <a:pPr marL="45720" indent="0" algn="just">
              <a:buNone/>
            </a:pPr>
            <a:endParaRPr lang="en-US" sz="1600" dirty="0"/>
          </a:p>
          <a:p>
            <a:pPr marL="45720" indent="0" algn="just">
              <a:buNone/>
            </a:pPr>
            <a:r>
              <a:rPr lang="ka-GE" sz="1600" dirty="0"/>
              <a:t>კვლევის შედეგად მიღებული მონაცემების ღრმა ანალიზით და ახალი ლინგვისტური არგუმენტების დახმარებით შევძლებთ ორმხრივი ისტორიული, კულტურული, ეთნოგრაფიული, პოლიტიკური, სამხედრო, ეკონომიკური და სხვა სახის ურთიერთობების ბევრი საკითხის სწორ აღქმას და გაგებას</a:t>
            </a:r>
            <a:r>
              <a:rPr lang="ka-GE" dirty="0"/>
              <a:t>.</a:t>
            </a: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74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8382000" cy="6019800"/>
          </a:xfrm>
        </p:spPr>
        <p:txBody>
          <a:bodyPr/>
          <a:lstStyle/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ka-GE" dirty="0" smtClean="0"/>
          </a:p>
          <a:p>
            <a:pPr marL="45720" indent="0">
              <a:buNone/>
            </a:pPr>
            <a:endParaRPr lang="ka-GE"/>
          </a:p>
          <a:p>
            <a:pPr marL="45720" indent="0">
              <a:buNone/>
            </a:pPr>
            <a:endParaRPr lang="en-US" dirty="0" smtClean="0"/>
          </a:p>
          <a:p>
            <a:pPr marL="45720" indent="0" algn="ctr">
              <a:buNone/>
            </a:pPr>
            <a:r>
              <a:rPr lang="ka-GE" sz="2800" b="1" dirty="0" smtClean="0"/>
              <a:t>გმადლობთ ყურადღებისთვის!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52827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304800"/>
            <a:ext cx="8534400" cy="62484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err="1"/>
              <a:t>უხსოვარი</a:t>
            </a:r>
            <a:r>
              <a:rPr lang="en-US" dirty="0"/>
              <a:t> </a:t>
            </a:r>
            <a:r>
              <a:rPr lang="en-US" dirty="0" err="1"/>
              <a:t>დროიდან</a:t>
            </a:r>
            <a:r>
              <a:rPr lang="en-US" dirty="0"/>
              <a:t> </a:t>
            </a:r>
            <a:r>
              <a:rPr lang="en-US" dirty="0" err="1"/>
              <a:t>საქართველოს</a:t>
            </a:r>
            <a:r>
              <a:rPr lang="en-US" dirty="0"/>
              <a:t> </a:t>
            </a:r>
            <a:r>
              <a:rPr lang="en-US" dirty="0" err="1"/>
              <a:t>მჭიდრო</a:t>
            </a:r>
            <a:r>
              <a:rPr lang="en-US" dirty="0"/>
              <a:t> </a:t>
            </a:r>
            <a:r>
              <a:rPr lang="en-US" dirty="0" err="1"/>
              <a:t>ისტორიული</a:t>
            </a:r>
            <a:r>
              <a:rPr lang="en-US" dirty="0"/>
              <a:t>, </a:t>
            </a:r>
            <a:r>
              <a:rPr lang="en-US" dirty="0" err="1"/>
              <a:t>პოლიტიკური</a:t>
            </a:r>
            <a:r>
              <a:rPr lang="en-US" dirty="0"/>
              <a:t>, </a:t>
            </a:r>
            <a:r>
              <a:rPr lang="en-US" dirty="0" err="1"/>
              <a:t>ეკონომიკური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კულტურული</a:t>
            </a:r>
            <a:r>
              <a:rPr lang="en-US" dirty="0"/>
              <a:t> </a:t>
            </a:r>
            <a:r>
              <a:rPr lang="en-US" dirty="0" err="1"/>
              <a:t>ურთიერთობა</a:t>
            </a:r>
            <a:r>
              <a:rPr lang="en-US" dirty="0"/>
              <a:t> </a:t>
            </a:r>
            <a:r>
              <a:rPr lang="en-US" dirty="0" err="1"/>
              <a:t>ჰქონდა</a:t>
            </a:r>
            <a:r>
              <a:rPr lang="en-US" dirty="0"/>
              <a:t> </a:t>
            </a:r>
            <a:r>
              <a:rPr lang="en-US" dirty="0" err="1"/>
              <a:t>ირანულ</a:t>
            </a:r>
            <a:r>
              <a:rPr lang="en-US" dirty="0"/>
              <a:t> </a:t>
            </a:r>
            <a:r>
              <a:rPr lang="en-US" dirty="0" err="1"/>
              <a:t>ცივილიზაციასთან</a:t>
            </a:r>
            <a:r>
              <a:rPr lang="en-US" dirty="0"/>
              <a:t>, </a:t>
            </a:r>
            <a:r>
              <a:rPr lang="en-US" dirty="0" err="1"/>
              <a:t>რის</a:t>
            </a:r>
            <a:r>
              <a:rPr lang="en-US" dirty="0"/>
              <a:t> </a:t>
            </a:r>
            <a:r>
              <a:rPr lang="en-US" dirty="0" err="1"/>
              <a:t>შედეგადაც</a:t>
            </a:r>
            <a:r>
              <a:rPr lang="en-US" dirty="0"/>
              <a:t> </a:t>
            </a:r>
            <a:r>
              <a:rPr lang="en-US" dirty="0" err="1"/>
              <a:t>საუკუნეების</a:t>
            </a:r>
            <a:r>
              <a:rPr lang="en-US" dirty="0"/>
              <a:t> </a:t>
            </a:r>
            <a:r>
              <a:rPr lang="en-US" dirty="0" err="1"/>
              <a:t>განმავლობაში</a:t>
            </a:r>
            <a:r>
              <a:rPr lang="en-US" dirty="0"/>
              <a:t> </a:t>
            </a:r>
            <a:r>
              <a:rPr lang="en-US" dirty="0" err="1"/>
              <a:t>ათასობით</a:t>
            </a:r>
            <a:r>
              <a:rPr lang="en-US" dirty="0"/>
              <a:t> </a:t>
            </a:r>
            <a:r>
              <a:rPr lang="en-US" dirty="0" err="1"/>
              <a:t>ირანული</a:t>
            </a:r>
            <a:r>
              <a:rPr lang="en-US" dirty="0"/>
              <a:t> </a:t>
            </a:r>
            <a:r>
              <a:rPr lang="en-US" dirty="0" err="1"/>
              <a:t>ლექსიკური</a:t>
            </a:r>
            <a:r>
              <a:rPr lang="en-US" dirty="0"/>
              <a:t> </a:t>
            </a:r>
            <a:r>
              <a:rPr lang="en-US" dirty="0" err="1"/>
              <a:t>ერთეული</a:t>
            </a:r>
            <a:r>
              <a:rPr lang="en-US" dirty="0"/>
              <a:t> </a:t>
            </a:r>
            <a:r>
              <a:rPr lang="ka-GE" dirty="0"/>
              <a:t>დამკვიდრდა </a:t>
            </a:r>
            <a:r>
              <a:rPr lang="en-US" dirty="0" err="1"/>
              <a:t>ქართულ</a:t>
            </a:r>
            <a:r>
              <a:rPr lang="en-US" dirty="0"/>
              <a:t> </a:t>
            </a:r>
            <a:r>
              <a:rPr lang="ka-GE" dirty="0"/>
              <a:t>სალიტერატურო და სამეტყველო </a:t>
            </a:r>
            <a:r>
              <a:rPr lang="en-US" dirty="0" err="1"/>
              <a:t>ენაში</a:t>
            </a:r>
            <a:r>
              <a:rPr lang="en-US" dirty="0" smtClean="0"/>
              <a:t>.</a:t>
            </a:r>
            <a:endParaRPr lang="ka-GE" dirty="0" smtClean="0"/>
          </a:p>
          <a:p>
            <a:pPr marL="45720" indent="0" algn="just">
              <a:buNone/>
            </a:pPr>
            <a:endParaRPr lang="en-US" dirty="0"/>
          </a:p>
          <a:p>
            <a:pPr algn="just"/>
            <a:r>
              <a:rPr lang="en-US" dirty="0" err="1"/>
              <a:t>ძველი</a:t>
            </a:r>
            <a:r>
              <a:rPr lang="en-US" dirty="0"/>
              <a:t> </a:t>
            </a:r>
            <a:r>
              <a:rPr lang="en-US" dirty="0" err="1"/>
              <a:t>ირანული</a:t>
            </a:r>
            <a:r>
              <a:rPr lang="en-US" dirty="0"/>
              <a:t>, </a:t>
            </a:r>
            <a:r>
              <a:rPr lang="en-US" dirty="0" err="1"/>
              <a:t>კიმერული</a:t>
            </a:r>
            <a:r>
              <a:rPr lang="en-US" dirty="0"/>
              <a:t>, </a:t>
            </a:r>
            <a:r>
              <a:rPr lang="en-US" dirty="0" err="1"/>
              <a:t>სკვითური</a:t>
            </a:r>
            <a:r>
              <a:rPr lang="en-US" dirty="0"/>
              <a:t>, </a:t>
            </a:r>
            <a:r>
              <a:rPr lang="en-US" dirty="0" err="1"/>
              <a:t>მიდიური</a:t>
            </a:r>
            <a:r>
              <a:rPr lang="en-US" dirty="0"/>
              <a:t>, </a:t>
            </a:r>
            <a:r>
              <a:rPr lang="en-US" dirty="0" err="1"/>
              <a:t>ძველი</a:t>
            </a:r>
            <a:r>
              <a:rPr lang="en-US" dirty="0"/>
              <a:t> </a:t>
            </a:r>
            <a:r>
              <a:rPr lang="en-US" dirty="0" err="1"/>
              <a:t>სპარსული</a:t>
            </a:r>
            <a:r>
              <a:rPr lang="en-US" dirty="0"/>
              <a:t>, </a:t>
            </a:r>
            <a:r>
              <a:rPr lang="en-US" dirty="0" err="1"/>
              <a:t>პართული</a:t>
            </a:r>
            <a:r>
              <a:rPr lang="en-US" dirty="0"/>
              <a:t>, </a:t>
            </a:r>
            <a:r>
              <a:rPr lang="ka-GE" dirty="0"/>
              <a:t>სა</a:t>
            </a:r>
            <a:r>
              <a:rPr lang="en-US" dirty="0" err="1"/>
              <a:t>შუა</a:t>
            </a:r>
            <a:r>
              <a:rPr lang="ka-GE" dirty="0"/>
              <a:t>ლო </a:t>
            </a:r>
            <a:r>
              <a:rPr lang="en-US" dirty="0" err="1"/>
              <a:t>სპარსული</a:t>
            </a:r>
            <a:r>
              <a:rPr lang="en-US" dirty="0"/>
              <a:t>, </a:t>
            </a:r>
            <a:r>
              <a:rPr lang="en-US" dirty="0" err="1"/>
              <a:t>ახალი</a:t>
            </a:r>
            <a:r>
              <a:rPr lang="en-US" dirty="0"/>
              <a:t> </a:t>
            </a:r>
            <a:r>
              <a:rPr lang="en-US" dirty="0" err="1"/>
              <a:t>სპარსული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ალანურ-ოსური</a:t>
            </a:r>
            <a:r>
              <a:rPr lang="en-US" dirty="0"/>
              <a:t> </a:t>
            </a:r>
            <a:r>
              <a:rPr lang="en-US" dirty="0" err="1"/>
              <a:t>ენებიდან</a:t>
            </a:r>
            <a:r>
              <a:rPr lang="en-US" dirty="0"/>
              <a:t> </a:t>
            </a:r>
            <a:r>
              <a:rPr lang="en-US" dirty="0" err="1"/>
              <a:t>ნასესხები</a:t>
            </a:r>
            <a:r>
              <a:rPr lang="en-US" dirty="0"/>
              <a:t> </a:t>
            </a:r>
            <a:r>
              <a:rPr lang="en-US" dirty="0" err="1"/>
              <a:t>ირანული</a:t>
            </a:r>
            <a:r>
              <a:rPr lang="en-US" dirty="0"/>
              <a:t> </a:t>
            </a:r>
            <a:r>
              <a:rPr lang="ka-GE" dirty="0"/>
              <a:t>ლექსიკური ერთეულები</a:t>
            </a:r>
            <a:r>
              <a:rPr lang="en-US" dirty="0"/>
              <a:t> XIX </a:t>
            </a:r>
            <a:r>
              <a:rPr lang="en-US" dirty="0" err="1"/>
              <a:t>საუკუნის</a:t>
            </a:r>
            <a:r>
              <a:rPr lang="en-US" dirty="0"/>
              <a:t> </a:t>
            </a:r>
            <a:r>
              <a:rPr lang="en-US" dirty="0" err="1"/>
              <a:t>ბოლომდე</a:t>
            </a:r>
            <a:r>
              <a:rPr lang="en-US" dirty="0"/>
              <a:t> </a:t>
            </a:r>
            <a:r>
              <a:rPr lang="en-US" dirty="0" err="1"/>
              <a:t>ინტენსიურად</a:t>
            </a:r>
            <a:r>
              <a:rPr lang="en-US" dirty="0"/>
              <a:t> </a:t>
            </a:r>
            <a:r>
              <a:rPr lang="en-US" dirty="0" err="1"/>
              <a:t>გამოიყენებოდა</a:t>
            </a:r>
            <a:r>
              <a:rPr lang="en-US" dirty="0"/>
              <a:t> </a:t>
            </a:r>
            <a:r>
              <a:rPr lang="en-US" dirty="0" err="1"/>
              <a:t>ქართულ</a:t>
            </a:r>
            <a:r>
              <a:rPr lang="en-US" dirty="0"/>
              <a:t> </a:t>
            </a:r>
            <a:r>
              <a:rPr lang="en-US" dirty="0" err="1"/>
              <a:t>ენაში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მათი</a:t>
            </a:r>
            <a:r>
              <a:rPr lang="en-US" dirty="0"/>
              <a:t> </a:t>
            </a:r>
            <a:r>
              <a:rPr lang="en-US" dirty="0" err="1"/>
              <a:t>გა</a:t>
            </a:r>
            <a:r>
              <a:rPr lang="ka-GE" dirty="0"/>
              <a:t>რკვე</a:t>
            </a:r>
            <a:r>
              <a:rPr lang="en-US" dirty="0" err="1"/>
              <a:t>ული</a:t>
            </a:r>
            <a:r>
              <a:rPr lang="en-US" dirty="0"/>
              <a:t> </a:t>
            </a:r>
            <a:r>
              <a:rPr lang="en-US" dirty="0" err="1"/>
              <a:t>ნაწილი</a:t>
            </a:r>
            <a:r>
              <a:rPr lang="en-US" dirty="0"/>
              <a:t> </a:t>
            </a:r>
            <a:r>
              <a:rPr lang="en-US" dirty="0" err="1"/>
              <a:t>დღევანდელი</a:t>
            </a:r>
            <a:r>
              <a:rPr lang="en-US" dirty="0"/>
              <a:t> </a:t>
            </a:r>
            <a:r>
              <a:rPr lang="en-US" dirty="0" err="1"/>
              <a:t>ქართული</a:t>
            </a:r>
            <a:r>
              <a:rPr lang="en-US" dirty="0"/>
              <a:t> </a:t>
            </a:r>
            <a:r>
              <a:rPr lang="en-US" dirty="0" err="1"/>
              <a:t>ენ</a:t>
            </a:r>
            <a:r>
              <a:rPr lang="ka-GE" dirty="0"/>
              <a:t>ის </a:t>
            </a:r>
            <a:r>
              <a:rPr lang="en-US" dirty="0" err="1"/>
              <a:t>აქტიურ</a:t>
            </a:r>
            <a:r>
              <a:rPr lang="en-US" dirty="0"/>
              <a:t> </a:t>
            </a:r>
            <a:r>
              <a:rPr lang="en-US" dirty="0" err="1"/>
              <a:t>ლექსიკურ</a:t>
            </a:r>
            <a:r>
              <a:rPr lang="en-US" dirty="0"/>
              <a:t> ფ</a:t>
            </a:r>
            <a:r>
              <a:rPr lang="ka-GE" dirty="0"/>
              <a:t>ონდს </a:t>
            </a:r>
            <a:r>
              <a:rPr lang="en-US" dirty="0" err="1"/>
              <a:t>მიეკუთვნება</a:t>
            </a:r>
            <a:r>
              <a:rPr lang="ka-GE" dirty="0" smtClean="0"/>
              <a:t>.</a:t>
            </a:r>
          </a:p>
          <a:p>
            <a:pPr marL="45720" indent="0" algn="just">
              <a:buNone/>
            </a:pPr>
            <a:endParaRPr lang="en-US" dirty="0"/>
          </a:p>
          <a:p>
            <a:pPr algn="just"/>
            <a:r>
              <a:rPr lang="en-US" dirty="0"/>
              <a:t>XX </a:t>
            </a:r>
            <a:r>
              <a:rPr lang="en-US" dirty="0" err="1"/>
              <a:t>საუკუნის</a:t>
            </a:r>
            <a:r>
              <a:rPr lang="en-US" dirty="0"/>
              <a:t> </a:t>
            </a:r>
            <a:r>
              <a:rPr lang="en-US" dirty="0" err="1"/>
              <a:t>დასაწყისიდან</a:t>
            </a:r>
            <a:r>
              <a:rPr lang="en-US" dirty="0"/>
              <a:t> </a:t>
            </a:r>
            <a:r>
              <a:rPr lang="en-US" dirty="0" err="1"/>
              <a:t>დაიწყო</a:t>
            </a:r>
            <a:r>
              <a:rPr lang="en-US" dirty="0"/>
              <a:t> </a:t>
            </a:r>
            <a:r>
              <a:rPr lang="en-US" dirty="0" err="1"/>
              <a:t>ქართულ</a:t>
            </a:r>
            <a:r>
              <a:rPr lang="en-US" dirty="0"/>
              <a:t> </a:t>
            </a:r>
            <a:r>
              <a:rPr lang="en-US" dirty="0" err="1"/>
              <a:t>ენ</a:t>
            </a:r>
            <a:r>
              <a:rPr lang="ka-GE" dirty="0"/>
              <a:t>ის </a:t>
            </a:r>
            <a:r>
              <a:rPr lang="en-US" dirty="0" err="1"/>
              <a:t>ირანულ</a:t>
            </a:r>
            <a:r>
              <a:rPr lang="en-US" dirty="0"/>
              <a:t> </a:t>
            </a:r>
            <a:r>
              <a:rPr lang="ka-GE" dirty="0"/>
              <a:t>ნა</a:t>
            </a:r>
            <a:r>
              <a:rPr lang="en-US" dirty="0" err="1"/>
              <a:t>სესხ</a:t>
            </a:r>
            <a:r>
              <a:rPr lang="ka-GE" dirty="0"/>
              <a:t>ობათა </a:t>
            </a:r>
            <a:r>
              <a:rPr lang="en-US" dirty="0" err="1"/>
              <a:t>ფაქტობრივი</a:t>
            </a:r>
            <a:r>
              <a:rPr lang="en-US" dirty="0"/>
              <a:t> </a:t>
            </a:r>
            <a:r>
              <a:rPr lang="en-US" dirty="0" err="1"/>
              <a:t>შესწავლა</a:t>
            </a:r>
            <a:r>
              <a:rPr lang="ka-GE" dirty="0"/>
              <a:t>, </a:t>
            </a:r>
            <a:r>
              <a:rPr lang="en-US" dirty="0" err="1"/>
              <a:t>რომელიც</a:t>
            </a:r>
            <a:r>
              <a:rPr lang="en-US" dirty="0"/>
              <a:t> </a:t>
            </a:r>
            <a:r>
              <a:rPr lang="en-US" dirty="0" err="1"/>
              <a:t>წარმატებით</a:t>
            </a:r>
            <a:r>
              <a:rPr lang="en-US" dirty="0"/>
              <a:t> </a:t>
            </a:r>
            <a:r>
              <a:rPr lang="en-US" dirty="0" err="1"/>
              <a:t>გრძელდება</a:t>
            </a:r>
            <a:r>
              <a:rPr lang="en-US" dirty="0"/>
              <a:t> </a:t>
            </a:r>
            <a:r>
              <a:rPr lang="en-US" dirty="0" err="1"/>
              <a:t>დღემდე</a:t>
            </a:r>
            <a:r>
              <a:rPr lang="en-US" dirty="0"/>
              <a:t>. </a:t>
            </a:r>
            <a:r>
              <a:rPr lang="en-US" dirty="0" err="1"/>
              <a:t>ცნობილმა</a:t>
            </a:r>
            <a:r>
              <a:rPr lang="en-US" dirty="0"/>
              <a:t> </a:t>
            </a:r>
            <a:r>
              <a:rPr lang="en-US" dirty="0" err="1"/>
              <a:t>ქართველმა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უცხოელმა</a:t>
            </a:r>
            <a:r>
              <a:rPr lang="en-US" dirty="0"/>
              <a:t> </a:t>
            </a:r>
            <a:r>
              <a:rPr lang="en-US" dirty="0" err="1"/>
              <a:t>მეცნიერებმა</a:t>
            </a:r>
            <a:r>
              <a:rPr lang="en-US" dirty="0"/>
              <a:t> </a:t>
            </a:r>
            <a:r>
              <a:rPr lang="en-US" dirty="0" err="1"/>
              <a:t>რამდენიმე</a:t>
            </a:r>
            <a:r>
              <a:rPr lang="en-US" dirty="0"/>
              <a:t> </a:t>
            </a:r>
            <a:r>
              <a:rPr lang="en-US" dirty="0" err="1"/>
              <a:t>მნიშვნელოვანი</a:t>
            </a:r>
            <a:r>
              <a:rPr lang="en-US" dirty="0"/>
              <a:t> </a:t>
            </a:r>
            <a:r>
              <a:rPr lang="en-US" dirty="0" err="1"/>
              <a:t>სამეცნიერო</a:t>
            </a:r>
            <a:r>
              <a:rPr lang="en-US" dirty="0"/>
              <a:t> </a:t>
            </a:r>
            <a:r>
              <a:rPr lang="en-US" dirty="0" err="1"/>
              <a:t>კვლევა</a:t>
            </a:r>
            <a:r>
              <a:rPr lang="en-US" dirty="0"/>
              <a:t> </a:t>
            </a:r>
            <a:r>
              <a:rPr lang="en-US" dirty="0" err="1"/>
              <a:t>მიუძღვნეს</a:t>
            </a:r>
            <a:r>
              <a:rPr lang="en-US" dirty="0"/>
              <a:t> </a:t>
            </a:r>
            <a:r>
              <a:rPr lang="en-US" dirty="0" err="1"/>
              <a:t>ირანულ-ქართულ</a:t>
            </a:r>
            <a:r>
              <a:rPr lang="en-US" dirty="0"/>
              <a:t> </a:t>
            </a:r>
            <a:r>
              <a:rPr lang="en-US" dirty="0" err="1"/>
              <a:t>ლინგვისტურ</a:t>
            </a:r>
            <a:r>
              <a:rPr lang="en-US" dirty="0"/>
              <a:t> </a:t>
            </a:r>
            <a:r>
              <a:rPr lang="en-US" dirty="0" err="1"/>
              <a:t>კონტაქტებს</a:t>
            </a:r>
            <a:r>
              <a:rPr lang="en-US" dirty="0"/>
              <a:t>, </a:t>
            </a:r>
            <a:r>
              <a:rPr lang="en-US" dirty="0" err="1"/>
              <a:t>რაც</a:t>
            </a:r>
            <a:r>
              <a:rPr lang="en-US" dirty="0"/>
              <a:t> </a:t>
            </a:r>
            <a:r>
              <a:rPr lang="en-US" dirty="0" err="1"/>
              <a:t>ზოგადად</a:t>
            </a:r>
            <a:r>
              <a:rPr lang="en-US" dirty="0"/>
              <a:t> </a:t>
            </a:r>
            <a:r>
              <a:rPr lang="en-US" dirty="0" err="1"/>
              <a:t>განაპირობებს</a:t>
            </a:r>
            <a:r>
              <a:rPr lang="en-US" dirty="0"/>
              <a:t> </a:t>
            </a:r>
            <a:r>
              <a:rPr lang="en-US" dirty="0" err="1"/>
              <a:t>ირანული</a:t>
            </a:r>
            <a:r>
              <a:rPr lang="en-US" dirty="0"/>
              <a:t> </a:t>
            </a:r>
            <a:r>
              <a:rPr lang="en-US" dirty="0" err="1"/>
              <a:t>ლინგვისტური</a:t>
            </a:r>
            <a:r>
              <a:rPr lang="en-US" dirty="0"/>
              <a:t> </a:t>
            </a:r>
            <a:r>
              <a:rPr lang="en-US" dirty="0" err="1"/>
              <a:t>კვლევების</a:t>
            </a:r>
            <a:r>
              <a:rPr lang="en-US" dirty="0"/>
              <a:t> </a:t>
            </a:r>
            <a:r>
              <a:rPr lang="en-US" dirty="0" err="1"/>
              <a:t>განვითარებას</a:t>
            </a:r>
            <a:r>
              <a:rPr lang="en-US" dirty="0"/>
              <a:t> </a:t>
            </a:r>
            <a:r>
              <a:rPr lang="en-US" dirty="0" err="1"/>
              <a:t>საქართველოში</a:t>
            </a:r>
            <a:r>
              <a:rPr lang="en-US" dirty="0"/>
              <a:t>. </a:t>
            </a:r>
            <a:r>
              <a:rPr lang="en-US" dirty="0" err="1"/>
              <a:t>ირანული</a:t>
            </a:r>
            <a:r>
              <a:rPr lang="en-US" dirty="0"/>
              <a:t> </a:t>
            </a:r>
            <a:r>
              <a:rPr lang="ka-GE" dirty="0"/>
              <a:t>ნა</a:t>
            </a:r>
            <a:r>
              <a:rPr lang="en-US" dirty="0" err="1"/>
              <a:t>სესხ</a:t>
            </a:r>
            <a:r>
              <a:rPr lang="ka-GE" dirty="0"/>
              <a:t>ობ</a:t>
            </a:r>
            <a:r>
              <a:rPr lang="en-US" dirty="0" err="1"/>
              <a:t>ების</a:t>
            </a:r>
            <a:r>
              <a:rPr lang="en-US" dirty="0"/>
              <a:t> </a:t>
            </a:r>
            <a:r>
              <a:rPr lang="en-US" dirty="0" err="1"/>
              <a:t>ზოგიერთი</a:t>
            </a:r>
            <a:r>
              <a:rPr lang="en-US" dirty="0"/>
              <a:t> </a:t>
            </a:r>
            <a:r>
              <a:rPr lang="en-US" dirty="0" err="1"/>
              <a:t>ანალიზი</a:t>
            </a:r>
            <a:r>
              <a:rPr lang="en-US" dirty="0"/>
              <a:t> </a:t>
            </a:r>
            <a:r>
              <a:rPr lang="en-US" dirty="0" err="1"/>
              <a:t>გა</a:t>
            </a:r>
            <a:r>
              <a:rPr lang="ka-GE" dirty="0"/>
              <a:t>ფანტ</a:t>
            </a:r>
            <a:r>
              <a:rPr lang="en-US" dirty="0" err="1"/>
              <a:t>ულია</a:t>
            </a:r>
            <a:r>
              <a:rPr lang="en-US" dirty="0"/>
              <a:t> </a:t>
            </a:r>
            <a:r>
              <a:rPr lang="en-US" dirty="0" err="1"/>
              <a:t>სხვადასხვა</a:t>
            </a:r>
            <a:r>
              <a:rPr lang="en-US" dirty="0"/>
              <a:t> </a:t>
            </a:r>
            <a:r>
              <a:rPr lang="en-US" dirty="0" err="1"/>
              <a:t>სამეცნიერო</a:t>
            </a:r>
            <a:r>
              <a:rPr lang="en-US" dirty="0"/>
              <a:t> </a:t>
            </a:r>
            <a:r>
              <a:rPr lang="en-US" dirty="0" err="1"/>
              <a:t>ნაშრომებში</a:t>
            </a:r>
            <a:r>
              <a:rPr lang="en-US" dirty="0"/>
              <a:t>, </a:t>
            </a:r>
            <a:r>
              <a:rPr lang="en-US" dirty="0" err="1"/>
              <a:t>რომლებიც</a:t>
            </a:r>
            <a:r>
              <a:rPr lang="en-US" dirty="0"/>
              <a:t> </a:t>
            </a:r>
            <a:r>
              <a:rPr lang="en-US" dirty="0" err="1"/>
              <a:t>ხშირ</a:t>
            </a:r>
            <a:r>
              <a:rPr lang="en-US" dirty="0"/>
              <a:t> </a:t>
            </a:r>
            <a:r>
              <a:rPr lang="en-US" dirty="0" err="1"/>
              <a:t>შემთხვევაში</a:t>
            </a:r>
            <a:r>
              <a:rPr lang="en-US" dirty="0"/>
              <a:t> </a:t>
            </a:r>
            <a:r>
              <a:rPr lang="ka-GE" dirty="0"/>
              <a:t>შეიცავენ </a:t>
            </a:r>
            <a:r>
              <a:rPr lang="en-US" dirty="0" err="1"/>
              <a:t>ეტიმოლოგიურ</a:t>
            </a:r>
            <a:r>
              <a:rPr lang="en-US" dirty="0"/>
              <a:t>, </a:t>
            </a:r>
            <a:r>
              <a:rPr lang="en-US" dirty="0" err="1"/>
              <a:t>სემანტიკურ</a:t>
            </a:r>
            <a:r>
              <a:rPr lang="en-US" dirty="0"/>
              <a:t>, </a:t>
            </a:r>
            <a:r>
              <a:rPr lang="en-US" dirty="0" err="1"/>
              <a:t>ფონეტიკური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სხვა</a:t>
            </a:r>
            <a:r>
              <a:rPr lang="en-US" dirty="0"/>
              <a:t> </a:t>
            </a:r>
            <a:r>
              <a:rPr lang="en-US" dirty="0" err="1"/>
              <a:t>უზუსტობებს</a:t>
            </a:r>
            <a:r>
              <a:rPr lang="en-US" dirty="0" smtClean="0"/>
              <a:t>.</a:t>
            </a:r>
            <a:endParaRPr lang="ka-GE" dirty="0" smtClean="0"/>
          </a:p>
          <a:p>
            <a:pPr marL="45720" indent="0" algn="just">
              <a:buNone/>
            </a:pPr>
            <a:endParaRPr lang="en-US" dirty="0"/>
          </a:p>
          <a:p>
            <a:pPr algn="just"/>
            <a:r>
              <a:rPr lang="ka-GE" dirty="0"/>
              <a:t>მიუხედავად ქართული ირანისტიკის მსოფლიო დონისა და </a:t>
            </a:r>
            <a:r>
              <a:rPr lang="en-US" dirty="0" err="1"/>
              <a:t>არსებული</a:t>
            </a:r>
            <a:r>
              <a:rPr lang="en-US" dirty="0"/>
              <a:t> </a:t>
            </a:r>
            <a:r>
              <a:rPr lang="en-US" dirty="0" err="1"/>
              <a:t>მრავალფეროვანი</a:t>
            </a:r>
            <a:r>
              <a:rPr lang="en-US" dirty="0"/>
              <a:t> </a:t>
            </a:r>
            <a:r>
              <a:rPr lang="en-US" dirty="0" err="1"/>
              <a:t>სამეცნიერო</a:t>
            </a:r>
            <a:r>
              <a:rPr lang="en-US" dirty="0"/>
              <a:t> </a:t>
            </a:r>
            <a:r>
              <a:rPr lang="en-US" dirty="0" err="1"/>
              <a:t>ლიტერატურისა</a:t>
            </a:r>
            <a:r>
              <a:rPr lang="en-US" dirty="0"/>
              <a:t>, </a:t>
            </a:r>
            <a:r>
              <a:rPr lang="en-US" dirty="0" err="1"/>
              <a:t>დღემდე</a:t>
            </a:r>
            <a:r>
              <a:rPr lang="en-US" dirty="0"/>
              <a:t> </a:t>
            </a:r>
            <a:r>
              <a:rPr lang="en-US" dirty="0" err="1"/>
              <a:t>არ</a:t>
            </a:r>
            <a:r>
              <a:rPr lang="en-US" dirty="0"/>
              <a:t> </a:t>
            </a:r>
            <a:r>
              <a:rPr lang="en-US" dirty="0" err="1"/>
              <a:t>არსებობს</a:t>
            </a:r>
            <a:r>
              <a:rPr lang="en-US" dirty="0"/>
              <a:t> </a:t>
            </a:r>
            <a:r>
              <a:rPr lang="en-US" dirty="0" err="1"/>
              <a:t>ქართულ</a:t>
            </a:r>
            <a:r>
              <a:rPr lang="en-US" dirty="0"/>
              <a:t> </a:t>
            </a:r>
            <a:r>
              <a:rPr lang="en-US" dirty="0" err="1"/>
              <a:t>ენაში</a:t>
            </a:r>
            <a:r>
              <a:rPr lang="en-US" dirty="0"/>
              <a:t> </a:t>
            </a:r>
            <a:r>
              <a:rPr lang="en-US" dirty="0" err="1"/>
              <a:t>ირანულ</a:t>
            </a:r>
            <a:r>
              <a:rPr lang="en-US" dirty="0"/>
              <a:t> </a:t>
            </a:r>
            <a:r>
              <a:rPr lang="ka-GE" dirty="0"/>
              <a:t>ნაე</a:t>
            </a:r>
            <a:r>
              <a:rPr lang="en-US" dirty="0" err="1"/>
              <a:t>სესხ</a:t>
            </a:r>
            <a:r>
              <a:rPr lang="ka-GE" dirty="0"/>
              <a:t>ობათა შესახებ </a:t>
            </a:r>
            <a:r>
              <a:rPr lang="en-US" dirty="0" err="1"/>
              <a:t>უნივერსალური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სრული</a:t>
            </a:r>
            <a:r>
              <a:rPr lang="en-US" dirty="0"/>
              <a:t> </a:t>
            </a:r>
            <a:r>
              <a:rPr lang="en-US" dirty="0" err="1"/>
              <a:t>მონოგრაფიული</a:t>
            </a:r>
            <a:r>
              <a:rPr lang="en-US" dirty="0"/>
              <a:t> </a:t>
            </a:r>
            <a:r>
              <a:rPr lang="en-US" dirty="0" err="1"/>
              <a:t>კვლევა</a:t>
            </a:r>
            <a:r>
              <a:rPr lang="ka-GE" dirty="0"/>
              <a:t>.</a:t>
            </a: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23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8458200" cy="6172200"/>
          </a:xfrm>
        </p:spPr>
        <p:txBody>
          <a:bodyPr/>
          <a:lstStyle/>
          <a:p>
            <a:pPr marL="45720" indent="0" algn="ctr">
              <a:buNone/>
            </a:pPr>
            <a:r>
              <a:rPr lang="ka-GE" b="1" dirty="0" smtClean="0"/>
              <a:t>ქართული ენის ირანულ </a:t>
            </a:r>
            <a:r>
              <a:rPr lang="ka-GE" b="1" dirty="0"/>
              <a:t>ნასესხობათა ქრონოლოგიური </a:t>
            </a:r>
            <a:r>
              <a:rPr lang="ka-GE" b="1" dirty="0" smtClean="0"/>
              <a:t>დაყოფა</a:t>
            </a:r>
            <a:endParaRPr lang="en-US" b="1" dirty="0"/>
          </a:p>
          <a:p>
            <a:endParaRPr lang="en-US" dirty="0"/>
          </a:p>
          <a:p>
            <a:pPr marL="45720" indent="0" algn="just">
              <a:buNone/>
            </a:pPr>
            <a:r>
              <a:rPr lang="ka-GE" sz="1800" dirty="0"/>
              <a:t>ქართულ ენაში არსებული ირანული ნასესხობანი ქრონოლოგიური თვალსაზრისით </a:t>
            </a:r>
            <a:r>
              <a:rPr lang="ka-GE" sz="1800" dirty="0" smtClean="0"/>
              <a:t>ოთხ ძირითად </a:t>
            </a:r>
            <a:r>
              <a:rPr lang="ka-GE" sz="1800" dirty="0"/>
              <a:t>ჯგუფად იყოფა</a:t>
            </a:r>
            <a:r>
              <a:rPr lang="ka-GE" sz="1800" dirty="0" smtClean="0"/>
              <a:t>:</a:t>
            </a:r>
          </a:p>
          <a:p>
            <a:pPr marL="45720" indent="0" algn="just">
              <a:buNone/>
            </a:pPr>
            <a:endParaRPr lang="en-US" sz="1800" dirty="0"/>
          </a:p>
          <a:p>
            <a:pPr marL="45720" indent="0">
              <a:buNone/>
            </a:pPr>
            <a:r>
              <a:rPr lang="ka-GE" dirty="0" smtClean="0"/>
              <a:t>	</a:t>
            </a:r>
            <a:r>
              <a:rPr lang="ka-GE" sz="1800" dirty="0" smtClean="0"/>
              <a:t>1</a:t>
            </a:r>
            <a:r>
              <a:rPr lang="ka-GE" sz="1800" dirty="0"/>
              <a:t>. უძველესი და ძველი ირანული </a:t>
            </a:r>
            <a:r>
              <a:rPr lang="ka-GE" sz="1800" dirty="0" smtClean="0"/>
              <a:t>ნასესხობანი</a:t>
            </a:r>
            <a:endParaRPr lang="en-US" sz="1800" dirty="0" smtClean="0"/>
          </a:p>
          <a:p>
            <a:pPr marL="45720" indent="0">
              <a:buNone/>
            </a:pPr>
            <a:endParaRPr lang="en-US" sz="1800" dirty="0"/>
          </a:p>
          <a:p>
            <a:pPr marL="45720" indent="0">
              <a:buNone/>
            </a:pPr>
            <a:r>
              <a:rPr lang="ka-GE" sz="1800" dirty="0" smtClean="0"/>
              <a:t>	2</a:t>
            </a:r>
            <a:r>
              <a:rPr lang="ka-GE" sz="1800" dirty="0"/>
              <a:t>. </a:t>
            </a:r>
            <a:r>
              <a:rPr lang="ka-GE" sz="1800" dirty="0" smtClean="0"/>
              <a:t>სშუალო ირანული </a:t>
            </a:r>
            <a:r>
              <a:rPr lang="ka-GE" sz="1800" dirty="0"/>
              <a:t>ნასესხობანი </a:t>
            </a:r>
            <a:endParaRPr lang="en-US" sz="1800" dirty="0" smtClean="0"/>
          </a:p>
          <a:p>
            <a:pPr marL="45720" indent="0">
              <a:buNone/>
            </a:pPr>
            <a:endParaRPr lang="ka-GE" sz="1800" dirty="0" smtClean="0"/>
          </a:p>
          <a:p>
            <a:pPr marL="45720" indent="0">
              <a:buNone/>
            </a:pPr>
            <a:r>
              <a:rPr lang="ka-GE" sz="1800" dirty="0"/>
              <a:t>	</a:t>
            </a:r>
            <a:r>
              <a:rPr lang="ka-GE" sz="1800" dirty="0" smtClean="0"/>
              <a:t>3</a:t>
            </a:r>
            <a:r>
              <a:rPr lang="ka-GE" sz="1800" dirty="0" smtClean="0"/>
              <a:t>. </a:t>
            </a:r>
            <a:r>
              <a:rPr lang="ka-GE" sz="1800" dirty="0"/>
              <a:t>ახალი სპარსული </a:t>
            </a:r>
            <a:r>
              <a:rPr lang="ka-GE" sz="1800" dirty="0" smtClean="0"/>
              <a:t>ნასესხობანი</a:t>
            </a:r>
            <a:endParaRPr lang="en-US" sz="1800" dirty="0" smtClean="0"/>
          </a:p>
          <a:p>
            <a:pPr marL="45720" indent="0">
              <a:buNone/>
            </a:pPr>
            <a:endParaRPr lang="en-US" sz="1800" dirty="0"/>
          </a:p>
          <a:p>
            <a:pPr marL="45720" indent="0">
              <a:buNone/>
            </a:pPr>
            <a:r>
              <a:rPr lang="ka-GE" sz="1800" dirty="0" smtClean="0"/>
              <a:t>	4. ალანურ-ოსური ნასესხობანი</a:t>
            </a:r>
            <a:endParaRPr lang="en-US" sz="1800" dirty="0"/>
          </a:p>
          <a:p>
            <a:pPr marL="45720" indent="0">
              <a:buNone/>
            </a:pPr>
            <a:endParaRPr lang="ka-GE" dirty="0" smtClean="0"/>
          </a:p>
          <a:p>
            <a:pPr marL="45720" indent="0" algn="ctr">
              <a:buNone/>
            </a:pPr>
            <a:r>
              <a:rPr lang="ka-GE" sz="1800" dirty="0" smtClean="0"/>
              <a:t>ყველა </a:t>
            </a:r>
            <a:r>
              <a:rPr lang="ka-GE" sz="1800" dirty="0"/>
              <a:t>ჯგუფში გამოიყოფა ქვეჯგუფები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5544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609600"/>
            <a:ext cx="8458200" cy="5867400"/>
          </a:xfrm>
        </p:spPr>
        <p:txBody>
          <a:bodyPr/>
          <a:lstStyle/>
          <a:p>
            <a:pPr marL="45720" indent="0" algn="ctr">
              <a:buNone/>
            </a:pPr>
            <a:r>
              <a:rPr lang="ka-GE" sz="2000" b="1" dirty="0" smtClean="0"/>
              <a:t>1. უძველესი </a:t>
            </a:r>
            <a:r>
              <a:rPr lang="ka-GE" sz="2000" b="1" dirty="0"/>
              <a:t>და ძველი ირანული </a:t>
            </a:r>
            <a:r>
              <a:rPr lang="ka-GE" sz="2000" b="1" dirty="0" smtClean="0"/>
              <a:t>ნასესხობანი</a:t>
            </a:r>
          </a:p>
          <a:p>
            <a:pPr marL="45720" indent="0">
              <a:buNone/>
            </a:pPr>
            <a:endParaRPr lang="en-US" dirty="0"/>
          </a:p>
          <a:p>
            <a:pPr marL="914400" lvl="3" indent="0">
              <a:buNone/>
            </a:pPr>
            <a:r>
              <a:rPr lang="ka-GE" sz="1800" dirty="0"/>
              <a:t>ა. </a:t>
            </a:r>
            <a:r>
              <a:rPr lang="ka-GE" sz="1800" dirty="0" smtClean="0"/>
              <a:t>   ძვ.წ</a:t>
            </a:r>
            <a:r>
              <a:rPr lang="ka-GE" sz="1800" dirty="0"/>
              <a:t>. </a:t>
            </a:r>
            <a:r>
              <a:rPr lang="ka-GE" sz="1800" dirty="0" smtClean="0"/>
              <a:t>XIII-XI</a:t>
            </a:r>
            <a:r>
              <a:rPr lang="ka-GE" sz="1800" dirty="0"/>
              <a:t>I</a:t>
            </a:r>
            <a:r>
              <a:rPr lang="ka-GE" sz="1800" dirty="0" smtClean="0"/>
              <a:t> </a:t>
            </a:r>
            <a:r>
              <a:rPr lang="ka-GE" sz="1800" dirty="0"/>
              <a:t>სს-ის </a:t>
            </a:r>
            <a:r>
              <a:rPr lang="ka-GE" sz="1800" dirty="0" smtClean="0"/>
              <a:t>არიელთა მიგრაციების ეპოქის უძველესი 	ირანული ნასესხობანი</a:t>
            </a:r>
          </a:p>
          <a:p>
            <a:pPr marL="914400" lvl="3" indent="0">
              <a:buNone/>
            </a:pPr>
            <a:endParaRPr lang="en-US" sz="1800" dirty="0"/>
          </a:p>
          <a:p>
            <a:pPr marL="914400" lvl="3" indent="0">
              <a:buNone/>
            </a:pPr>
            <a:r>
              <a:rPr lang="ka-GE" sz="1800" dirty="0"/>
              <a:t>ბ. </a:t>
            </a:r>
            <a:r>
              <a:rPr lang="ka-GE" sz="1800" dirty="0" smtClean="0"/>
              <a:t>  ძვ.წ</a:t>
            </a:r>
            <a:r>
              <a:rPr lang="ka-GE" sz="1800" dirty="0"/>
              <a:t>. </a:t>
            </a:r>
            <a:r>
              <a:rPr lang="ka-GE" sz="1800" dirty="0" smtClean="0"/>
              <a:t>VIII ს-ის კიმერიული ნასესხობანი</a:t>
            </a:r>
            <a:endParaRPr lang="en-US" sz="1800" dirty="0"/>
          </a:p>
          <a:p>
            <a:pPr marL="914400" lvl="3" indent="0">
              <a:buNone/>
            </a:pPr>
            <a:endParaRPr lang="ka-GE" sz="1800" dirty="0" smtClean="0"/>
          </a:p>
          <a:p>
            <a:pPr marL="914400" lvl="3" indent="0">
              <a:buNone/>
            </a:pPr>
            <a:r>
              <a:rPr lang="ka-GE" sz="1800" dirty="0"/>
              <a:t>გ. </a:t>
            </a:r>
            <a:r>
              <a:rPr lang="ka-GE" sz="1800" dirty="0" smtClean="0"/>
              <a:t>  ძვ.წ</a:t>
            </a:r>
            <a:r>
              <a:rPr lang="ka-GE" sz="1800" dirty="0"/>
              <a:t>. VIII-VII სს-ის სკვითური </a:t>
            </a:r>
            <a:r>
              <a:rPr lang="ka-GE" sz="1800" dirty="0" smtClean="0"/>
              <a:t>ნასესხობანი</a:t>
            </a:r>
          </a:p>
          <a:p>
            <a:pPr marL="914400" lvl="3" indent="0">
              <a:buNone/>
            </a:pPr>
            <a:endParaRPr lang="en-US" sz="1800" dirty="0"/>
          </a:p>
          <a:p>
            <a:pPr marL="914400" lvl="3" indent="0">
              <a:buNone/>
            </a:pPr>
            <a:r>
              <a:rPr lang="ka-GE" sz="1800" dirty="0"/>
              <a:t>დ. </a:t>
            </a:r>
            <a:r>
              <a:rPr lang="ka-GE" sz="1800" dirty="0" smtClean="0"/>
              <a:t> ძვ</a:t>
            </a:r>
            <a:r>
              <a:rPr lang="ka-GE" sz="1800" dirty="0"/>
              <a:t>. წ. VII-VI სს-ის მიდიური </a:t>
            </a:r>
            <a:r>
              <a:rPr lang="ka-GE" sz="1800" dirty="0" smtClean="0"/>
              <a:t>ნასესხობანი</a:t>
            </a:r>
          </a:p>
          <a:p>
            <a:pPr marL="914400" lvl="3" indent="0">
              <a:buNone/>
            </a:pPr>
            <a:endParaRPr lang="en-US" sz="1800" dirty="0"/>
          </a:p>
          <a:p>
            <a:pPr marL="914400" lvl="3" indent="0">
              <a:buNone/>
            </a:pPr>
            <a:r>
              <a:rPr lang="ka-GE" sz="1800" dirty="0" smtClean="0"/>
              <a:t>ე.    ძვ.წ</a:t>
            </a:r>
            <a:r>
              <a:rPr lang="ka-GE" sz="1800" dirty="0"/>
              <a:t>. V-III სს-ის ძველი </a:t>
            </a:r>
            <a:r>
              <a:rPr lang="ka-GE" sz="1800" dirty="0" smtClean="0"/>
              <a:t>სპარსული </a:t>
            </a:r>
            <a:r>
              <a:rPr lang="ka-GE" sz="1800" dirty="0"/>
              <a:t>(</a:t>
            </a:r>
            <a:r>
              <a:rPr lang="ka-GE" sz="1800" dirty="0" smtClean="0"/>
              <a:t>აქემენიანური</a:t>
            </a:r>
            <a:r>
              <a:rPr lang="ka-GE" sz="1800" dirty="0"/>
              <a:t>) </a:t>
            </a:r>
            <a:r>
              <a:rPr lang="ka-GE" sz="1800" dirty="0" smtClean="0"/>
              <a:t>ნასესხობანი</a:t>
            </a:r>
            <a:endParaRPr lang="en-US" sz="1800" dirty="0"/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70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381000"/>
            <a:ext cx="8610600" cy="6096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ka-GE" sz="2000" b="1" dirty="0"/>
              <a:t>2. სშუალო ირანული ნასესხობანი </a:t>
            </a:r>
            <a:endParaRPr lang="ka-GE" sz="2000" b="1" dirty="0" smtClean="0"/>
          </a:p>
          <a:p>
            <a:pPr marL="45720" indent="0">
              <a:buNone/>
            </a:pPr>
            <a:endParaRPr lang="ka-GE" sz="2400" dirty="0"/>
          </a:p>
          <a:p>
            <a:pPr marL="45720" indent="0">
              <a:buNone/>
            </a:pPr>
            <a:r>
              <a:rPr lang="ka-GE" sz="2400" dirty="0"/>
              <a:t>	</a:t>
            </a:r>
            <a:r>
              <a:rPr lang="ka-GE" sz="1800" dirty="0" smtClean="0"/>
              <a:t>2.1 </a:t>
            </a:r>
            <a:r>
              <a:rPr lang="ka-GE" sz="1800" dirty="0"/>
              <a:t>პართული </a:t>
            </a:r>
            <a:r>
              <a:rPr lang="ka-GE" sz="1800" dirty="0" smtClean="0"/>
              <a:t>ნასესხობანი</a:t>
            </a:r>
          </a:p>
          <a:p>
            <a:pPr marL="45720" indent="0">
              <a:buNone/>
            </a:pPr>
            <a:endParaRPr lang="ka-GE" sz="1800" dirty="0" smtClean="0"/>
          </a:p>
          <a:p>
            <a:pPr marL="45720" indent="0">
              <a:buNone/>
            </a:pPr>
            <a:r>
              <a:rPr lang="ka-GE" sz="1800" dirty="0" smtClean="0"/>
              <a:t>		ა</a:t>
            </a:r>
            <a:r>
              <a:rPr lang="ka-GE" sz="1800" dirty="0"/>
              <a:t>. ახ.წ. I-III სს-ის პართული ნასესხობანი</a:t>
            </a:r>
            <a:endParaRPr lang="en-US" sz="1800" dirty="0"/>
          </a:p>
          <a:p>
            <a:pPr marL="45720" indent="0">
              <a:buNone/>
            </a:pPr>
            <a:r>
              <a:rPr lang="ka-GE" sz="1800" dirty="0" smtClean="0"/>
              <a:t>		ბ</a:t>
            </a:r>
            <a:r>
              <a:rPr lang="ka-GE" sz="1800" dirty="0"/>
              <a:t>. ახ.წ. </a:t>
            </a:r>
            <a:r>
              <a:rPr lang="ka-GE" sz="1800" dirty="0" smtClean="0"/>
              <a:t>V-I</a:t>
            </a:r>
            <a:r>
              <a:rPr lang="en-US" sz="1800" dirty="0" smtClean="0">
                <a:latin typeface="Sylfaen" pitchFamily="18" charset="0"/>
              </a:rPr>
              <a:t>X</a:t>
            </a:r>
            <a:r>
              <a:rPr lang="ka-GE" sz="1800" dirty="0" smtClean="0"/>
              <a:t> </a:t>
            </a:r>
            <a:r>
              <a:rPr lang="ka-GE" sz="1800" dirty="0"/>
              <a:t>სს-ის პართული ნასესხობანი</a:t>
            </a:r>
            <a:endParaRPr lang="en-US" sz="1800" dirty="0"/>
          </a:p>
          <a:p>
            <a:pPr marL="45720" indent="0">
              <a:buNone/>
            </a:pPr>
            <a:endParaRPr lang="ka-GE" sz="1800" dirty="0" smtClean="0"/>
          </a:p>
          <a:p>
            <a:pPr marL="45720" indent="0">
              <a:buNone/>
            </a:pPr>
            <a:endParaRPr lang="en-US" sz="1800" dirty="0"/>
          </a:p>
          <a:p>
            <a:pPr marL="45720" indent="0">
              <a:buNone/>
            </a:pPr>
            <a:r>
              <a:rPr lang="ka-GE" sz="1800" dirty="0"/>
              <a:t>	</a:t>
            </a:r>
            <a:r>
              <a:rPr lang="ka-GE" sz="1800" dirty="0" smtClean="0"/>
              <a:t>2.2 საშუალო </a:t>
            </a:r>
            <a:r>
              <a:rPr lang="ka-GE" sz="1800" dirty="0"/>
              <a:t>სპარსული (ფალაური) </a:t>
            </a:r>
            <a:r>
              <a:rPr lang="ka-GE" sz="1800" dirty="0" smtClean="0"/>
              <a:t>ნასესხობანი</a:t>
            </a:r>
          </a:p>
          <a:p>
            <a:pPr marL="45720" indent="0">
              <a:buNone/>
            </a:pPr>
            <a:endParaRPr lang="ka-GE" sz="1800" dirty="0"/>
          </a:p>
          <a:p>
            <a:pPr marL="45720" indent="0">
              <a:buNone/>
            </a:pPr>
            <a:r>
              <a:rPr lang="ka-GE" sz="1800" dirty="0" smtClean="0"/>
              <a:t>		ა</a:t>
            </a:r>
            <a:r>
              <a:rPr lang="ka-GE" sz="1800" dirty="0"/>
              <a:t>. ახ.წ. III-V სს-ის ადრეული და საშუალო ფალაური </a:t>
            </a:r>
            <a:r>
              <a:rPr lang="ka-GE" sz="1800" dirty="0" smtClean="0"/>
              <a:t>					ნასესხობანი</a:t>
            </a:r>
            <a:endParaRPr lang="en-US" sz="1800" dirty="0"/>
          </a:p>
          <a:p>
            <a:pPr marL="45720" indent="0">
              <a:buNone/>
            </a:pPr>
            <a:r>
              <a:rPr lang="ka-GE" sz="1800" dirty="0" smtClean="0"/>
              <a:t>		ბ</a:t>
            </a:r>
            <a:r>
              <a:rPr lang="ka-GE" sz="1800" dirty="0"/>
              <a:t>. ახ.წ. </a:t>
            </a:r>
            <a:r>
              <a:rPr lang="ka-GE" sz="1800" dirty="0"/>
              <a:t>VI-I</a:t>
            </a:r>
            <a:r>
              <a:rPr lang="en-US" sz="1800" dirty="0">
                <a:latin typeface="Sylfaen" pitchFamily="18" charset="0"/>
              </a:rPr>
              <a:t>X</a:t>
            </a:r>
            <a:r>
              <a:rPr lang="ka-GE" sz="1800" dirty="0"/>
              <a:t>  </a:t>
            </a:r>
            <a:r>
              <a:rPr lang="ka-GE" sz="1800" dirty="0"/>
              <a:t>სს-ის გვიანფალაური ნასესხობანი</a:t>
            </a:r>
            <a:endParaRPr lang="en-US" sz="1800" dirty="0"/>
          </a:p>
          <a:p>
            <a:pPr marL="4572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2860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304800"/>
            <a:ext cx="8610600" cy="6248400"/>
          </a:xfrm>
        </p:spPr>
        <p:txBody>
          <a:bodyPr/>
          <a:lstStyle/>
          <a:p>
            <a:pPr marL="45720" indent="0" algn="ctr">
              <a:buNone/>
            </a:pPr>
            <a:r>
              <a:rPr lang="ka-GE" sz="2000" b="1" dirty="0"/>
              <a:t>3</a:t>
            </a:r>
            <a:r>
              <a:rPr lang="ka-GE" sz="2000" b="1" dirty="0" smtClean="0"/>
              <a:t>. </a:t>
            </a:r>
            <a:r>
              <a:rPr lang="ka-GE" sz="2000" b="1" dirty="0"/>
              <a:t>ახალი სპარსული </a:t>
            </a:r>
            <a:r>
              <a:rPr lang="ka-GE" sz="2000" b="1" dirty="0" smtClean="0"/>
              <a:t>ნასესხობანი</a:t>
            </a:r>
          </a:p>
          <a:p>
            <a:pPr marL="45720" indent="0" algn="ctr">
              <a:buNone/>
            </a:pPr>
            <a:endParaRPr lang="en-US" sz="2000" b="1" dirty="0"/>
          </a:p>
          <a:p>
            <a:pPr marL="45720" indent="0">
              <a:buNone/>
            </a:pPr>
            <a:r>
              <a:rPr lang="ka-GE" sz="1800" dirty="0" smtClean="0"/>
              <a:t>	ა</a:t>
            </a:r>
            <a:r>
              <a:rPr lang="ka-GE" sz="1800" dirty="0"/>
              <a:t>. ახ.წ. X-XI სს-ის ადრეული ახალი სპარსული </a:t>
            </a:r>
            <a:r>
              <a:rPr lang="ka-GE" sz="1800" dirty="0" smtClean="0"/>
              <a:t>ნასესხობანი</a:t>
            </a:r>
          </a:p>
          <a:p>
            <a:pPr marL="45720" indent="0">
              <a:buNone/>
            </a:pPr>
            <a:endParaRPr lang="en-US" sz="1800" dirty="0"/>
          </a:p>
          <a:p>
            <a:pPr marL="45720" indent="0">
              <a:buNone/>
            </a:pPr>
            <a:r>
              <a:rPr lang="ka-GE" sz="1800" dirty="0" smtClean="0"/>
              <a:t>	ბ</a:t>
            </a:r>
            <a:r>
              <a:rPr lang="ka-GE" sz="1800" dirty="0"/>
              <a:t>. ახ.წ. XII ს-ის პირველი ნახევრის სპარსული </a:t>
            </a:r>
            <a:r>
              <a:rPr lang="ka-GE" sz="1800" dirty="0" smtClean="0"/>
              <a:t>ნასესხობანი</a:t>
            </a:r>
          </a:p>
          <a:p>
            <a:pPr marL="45720" indent="0">
              <a:buNone/>
            </a:pPr>
            <a:endParaRPr lang="en-US" sz="1800" dirty="0"/>
          </a:p>
          <a:p>
            <a:pPr marL="45720" indent="0">
              <a:buNone/>
            </a:pPr>
            <a:r>
              <a:rPr lang="ka-GE" sz="1800" dirty="0" smtClean="0"/>
              <a:t>	გ</a:t>
            </a:r>
            <a:r>
              <a:rPr lang="ka-GE" sz="1800" dirty="0"/>
              <a:t>. ახ.წ. XII ს-ის მეორე ნახევრისა და XIII ს-ის პირველი ნახევრის </a:t>
            </a:r>
            <a:r>
              <a:rPr lang="ka-GE" sz="1800" dirty="0" smtClean="0"/>
              <a:t>			სპარსული ნასესხობანი</a:t>
            </a:r>
          </a:p>
          <a:p>
            <a:pPr marL="45720" indent="0">
              <a:buNone/>
            </a:pPr>
            <a:endParaRPr lang="en-US" sz="1800" dirty="0"/>
          </a:p>
          <a:p>
            <a:pPr marL="45720" indent="0">
              <a:buNone/>
            </a:pPr>
            <a:r>
              <a:rPr lang="ka-GE" sz="1800" dirty="0" smtClean="0"/>
              <a:t>	დ</a:t>
            </a:r>
            <a:r>
              <a:rPr lang="ka-GE" sz="1800" dirty="0"/>
              <a:t>. ახ.წ. </a:t>
            </a:r>
            <a:r>
              <a:rPr lang="ka-GE" sz="1800" dirty="0" smtClean="0"/>
              <a:t>XIII-XV </a:t>
            </a:r>
            <a:r>
              <a:rPr lang="ka-GE" sz="1800" dirty="0"/>
              <a:t>სს-ის სპარსული </a:t>
            </a:r>
            <a:r>
              <a:rPr lang="ka-GE" sz="1800" dirty="0" smtClean="0"/>
              <a:t>ნასესხობანი</a:t>
            </a:r>
          </a:p>
          <a:p>
            <a:pPr marL="45720" indent="0">
              <a:buNone/>
            </a:pPr>
            <a:endParaRPr lang="en-US" sz="1800" dirty="0"/>
          </a:p>
          <a:p>
            <a:pPr marL="45720" indent="0">
              <a:buNone/>
            </a:pPr>
            <a:r>
              <a:rPr lang="ka-GE" sz="1800" dirty="0" smtClean="0"/>
              <a:t>	ე</a:t>
            </a:r>
            <a:r>
              <a:rPr lang="ka-GE" sz="1800" dirty="0"/>
              <a:t>. ახ.წ. </a:t>
            </a:r>
            <a:r>
              <a:rPr lang="ka-GE" sz="1800" dirty="0" smtClean="0"/>
              <a:t>XVI </a:t>
            </a:r>
            <a:r>
              <a:rPr lang="ka-GE" sz="1800" dirty="0"/>
              <a:t>ს-ის სპარსული </a:t>
            </a:r>
            <a:r>
              <a:rPr lang="ka-GE" sz="1800" dirty="0" smtClean="0"/>
              <a:t>ნასესხობანი</a:t>
            </a:r>
          </a:p>
          <a:p>
            <a:pPr marL="45720" indent="0">
              <a:buNone/>
            </a:pPr>
            <a:endParaRPr lang="en-US" sz="1800" dirty="0"/>
          </a:p>
          <a:p>
            <a:pPr marL="45720" indent="0">
              <a:buNone/>
            </a:pPr>
            <a:r>
              <a:rPr lang="ka-GE" sz="1800" dirty="0" smtClean="0"/>
              <a:t>	ვ</a:t>
            </a:r>
            <a:r>
              <a:rPr lang="ka-GE" sz="1800" dirty="0"/>
              <a:t>. ახ.წ. </a:t>
            </a:r>
            <a:r>
              <a:rPr lang="ka-GE" sz="1800" dirty="0" smtClean="0"/>
              <a:t>XVII-XVIII </a:t>
            </a:r>
            <a:r>
              <a:rPr lang="ka-GE" sz="1800" dirty="0"/>
              <a:t>სს-ის სპარსული </a:t>
            </a:r>
            <a:r>
              <a:rPr lang="ka-GE" sz="1800" dirty="0" smtClean="0"/>
              <a:t>ნასესხობანი</a:t>
            </a:r>
          </a:p>
          <a:p>
            <a:pPr marL="45720" indent="0">
              <a:buNone/>
            </a:pPr>
            <a:endParaRPr lang="en-US" sz="1800" dirty="0"/>
          </a:p>
          <a:p>
            <a:pPr marL="45720" indent="0">
              <a:buNone/>
            </a:pPr>
            <a:r>
              <a:rPr lang="ka-GE" sz="1800" dirty="0" smtClean="0"/>
              <a:t>	ზ</a:t>
            </a:r>
            <a:r>
              <a:rPr lang="ka-GE" sz="1800" dirty="0"/>
              <a:t>. ახ.წ. XIX ს-ის სპარსული ნასესხობანი</a:t>
            </a:r>
            <a:endParaRPr lang="en-US" sz="1800" dirty="0"/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57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304800"/>
            <a:ext cx="8610600" cy="6172200"/>
          </a:xfrm>
        </p:spPr>
        <p:txBody>
          <a:bodyPr/>
          <a:lstStyle/>
          <a:p>
            <a:pPr marL="45720" indent="0" algn="ctr">
              <a:buNone/>
            </a:pPr>
            <a:r>
              <a:rPr lang="ka-GE" sz="2000" b="1" dirty="0"/>
              <a:t>4</a:t>
            </a:r>
            <a:r>
              <a:rPr lang="ka-GE" sz="2000" b="1" dirty="0" smtClean="0"/>
              <a:t>. ალანურ-ოსური ნასესხობანი</a:t>
            </a:r>
            <a:endParaRPr lang="ka-GE" sz="2000" b="1" dirty="0"/>
          </a:p>
          <a:p>
            <a:pPr marL="45720" indent="0" algn="ctr">
              <a:buNone/>
            </a:pPr>
            <a:endParaRPr lang="en-US" sz="2000" b="1" dirty="0"/>
          </a:p>
          <a:p>
            <a:pPr marL="45720" indent="0">
              <a:buNone/>
            </a:pPr>
            <a:r>
              <a:rPr lang="ka-GE" dirty="0"/>
              <a:t>	</a:t>
            </a:r>
            <a:r>
              <a:rPr lang="ka-GE" dirty="0" smtClean="0"/>
              <a:t>	</a:t>
            </a:r>
            <a:r>
              <a:rPr lang="ka-GE" sz="1800" dirty="0" smtClean="0"/>
              <a:t>ა. ახ.წ</a:t>
            </a:r>
            <a:r>
              <a:rPr lang="ka-GE" sz="1800" dirty="0"/>
              <a:t>. III - </a:t>
            </a:r>
            <a:r>
              <a:rPr lang="ka-GE" sz="1800" dirty="0" smtClean="0"/>
              <a:t>X </a:t>
            </a:r>
            <a:r>
              <a:rPr lang="ka-GE" sz="1800" dirty="0"/>
              <a:t>სს-ის </a:t>
            </a:r>
            <a:r>
              <a:rPr lang="ka-GE" sz="1800" dirty="0" smtClean="0"/>
              <a:t>ალანურ-ოსური ნასესხობანი</a:t>
            </a:r>
          </a:p>
          <a:p>
            <a:pPr marL="45720" indent="0">
              <a:buNone/>
            </a:pPr>
            <a:endParaRPr lang="ka-GE" sz="1800" dirty="0" smtClean="0"/>
          </a:p>
          <a:p>
            <a:pPr marL="45720" indent="0">
              <a:buNone/>
            </a:pPr>
            <a:r>
              <a:rPr lang="ka-GE" sz="1800" dirty="0"/>
              <a:t>	</a:t>
            </a:r>
            <a:r>
              <a:rPr lang="ka-GE" sz="1800" dirty="0" smtClean="0"/>
              <a:t>	ბ. </a:t>
            </a:r>
            <a:r>
              <a:rPr lang="ka-GE" sz="1800" dirty="0"/>
              <a:t>ახ.წ. </a:t>
            </a:r>
            <a:r>
              <a:rPr lang="ka-GE" sz="1800" dirty="0" smtClean="0"/>
              <a:t>XI-XIII </a:t>
            </a:r>
            <a:r>
              <a:rPr lang="ka-GE" sz="1800" dirty="0"/>
              <a:t>სს-ის ალანურ-ოსური </a:t>
            </a:r>
            <a:r>
              <a:rPr lang="ka-GE" sz="1800" dirty="0" smtClean="0"/>
              <a:t>ნასესხობანი</a:t>
            </a:r>
          </a:p>
          <a:p>
            <a:pPr marL="45720" indent="0">
              <a:buNone/>
            </a:pPr>
            <a:endParaRPr lang="ka-GE" sz="1800" dirty="0"/>
          </a:p>
          <a:p>
            <a:pPr marL="45720" indent="0">
              <a:buNone/>
            </a:pPr>
            <a:r>
              <a:rPr lang="ka-GE" sz="1800" dirty="0" smtClean="0"/>
              <a:t>		გ. </a:t>
            </a:r>
            <a:r>
              <a:rPr lang="ka-GE" sz="1800" dirty="0"/>
              <a:t>ახ.წ. </a:t>
            </a:r>
            <a:r>
              <a:rPr lang="ka-GE" sz="1800" dirty="0" smtClean="0"/>
              <a:t>XI</a:t>
            </a:r>
            <a:r>
              <a:rPr lang="en-US" sz="1800" dirty="0" smtClean="0">
                <a:latin typeface="Sylfaen" pitchFamily="18" charset="0"/>
              </a:rPr>
              <a:t>V</a:t>
            </a:r>
            <a:r>
              <a:rPr lang="ka-GE" sz="1800" dirty="0" smtClean="0"/>
              <a:t>-XI</a:t>
            </a:r>
            <a:r>
              <a:rPr lang="en-US" sz="1800" dirty="0" smtClean="0">
                <a:latin typeface="Sylfaen" pitchFamily="18" charset="0"/>
              </a:rPr>
              <a:t>X</a:t>
            </a:r>
            <a:r>
              <a:rPr lang="ka-GE" sz="1800" dirty="0" smtClean="0"/>
              <a:t> </a:t>
            </a:r>
            <a:r>
              <a:rPr lang="ka-GE" sz="1800" dirty="0"/>
              <a:t>სს-ის ოსური ნასესხობანი</a:t>
            </a:r>
            <a:endParaRPr lang="en-US" sz="1800" dirty="0"/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27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51013" y="126585"/>
            <a:ext cx="5640387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Calibri" pitchFamily="34" charset="0"/>
                <a:cs typeface="Arial" pitchFamily="34" charset="0"/>
              </a:rPr>
              <a:t>ორმაგი სესხების შემთხვევები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226499"/>
              </p:ext>
            </p:extLst>
          </p:nvPr>
        </p:nvGraphicFramePr>
        <p:xfrm>
          <a:off x="1524000" y="803694"/>
          <a:ext cx="6096000" cy="56956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4513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დაგი 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ძვ.წ. VIII-VII სს-ის სკვითური ნასესხობა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>
                          <a:effectLst/>
                          <a:latin typeface="Sylfaen"/>
                          <a:ea typeface="Calibri"/>
                          <a:cs typeface="Arial"/>
                        </a:rPr>
                        <a:t>დაღი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  <a:latin typeface="Sylfaen"/>
                          <a:ea typeface="Calibri"/>
                          <a:cs typeface="Arial"/>
                        </a:rPr>
                        <a:t>ახ.წ. XII ს-ის პირველი ნახევრის სპარსული ნასესხობა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513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ვანი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ძვ.წ. V-III სს-ის ძველი სპარსული (აქემენიანური) ნასესხობა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>
                          <a:effectLst/>
                          <a:latin typeface="Sylfaen"/>
                          <a:ea typeface="Calibri"/>
                          <a:cs typeface="Arial"/>
                        </a:rPr>
                        <a:t>უბანი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  <a:latin typeface="Sylfaen"/>
                          <a:ea typeface="Calibri"/>
                          <a:cs typeface="Arial"/>
                        </a:rPr>
                        <a:t>ახ.წ. III-V სს-ის ადრეული და საშუალო ფალაური ნასესხობა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513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 dirty="0" smtClean="0">
                          <a:effectLst/>
                          <a:latin typeface="Sylfaen"/>
                          <a:ea typeface="Calibri"/>
                          <a:cs typeface="Arial"/>
                        </a:rPr>
                        <a:t>თრითინო  /  თრითა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ძვ.წ. V-III სს-ის ძველი სპარსული (აქემენიანური) ნასესხობა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ფრიდონი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ახ.წ. III-V სს-ის ადრეული და საშუალო ფალაური ნასესხობა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513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ჟანგი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ახ.წ. I-III სს-ის პართული ნასესხობა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ზანგი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ახ.წ. X-XI სს-ის ადრეული ახალი სპარსული ნასესხობა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513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>
                          <a:effectLst/>
                          <a:latin typeface="Sylfaen"/>
                          <a:ea typeface="Calibri"/>
                          <a:cs typeface="Arial"/>
                        </a:rPr>
                        <a:t>ნიში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  <a:latin typeface="Sylfaen"/>
                          <a:ea typeface="Calibri"/>
                          <a:cs typeface="Arial"/>
                        </a:rPr>
                        <a:t>ახ.წ. I-III სს-ის პართული ნასესხობა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ნიშანი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ახ.წ. III-V სს-ის ადრეული და საშუალო ფალაური ნასესხობა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513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>
                          <a:effectLst/>
                          <a:latin typeface="Sylfaen"/>
                          <a:ea typeface="Calibri"/>
                          <a:cs typeface="Arial"/>
                        </a:rPr>
                        <a:t>ვიგრი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  <a:latin typeface="Sylfaen"/>
                          <a:ea typeface="Calibri"/>
                          <a:cs typeface="Arial"/>
                        </a:rPr>
                        <a:t>ახ.წ. I-III სს-ის პართული ნასესხობა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ვეფხი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ახ.წ. III-V სს-ის ადრეული და საშუალო ფალაური ნასესხობა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513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>
                          <a:effectLst/>
                          <a:latin typeface="Sylfaen"/>
                          <a:ea typeface="Calibri"/>
                          <a:cs typeface="Arial"/>
                        </a:rPr>
                        <a:t>ინდო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  <a:latin typeface="Sylfaen"/>
                          <a:ea typeface="Calibri"/>
                          <a:cs typeface="Arial"/>
                        </a:rPr>
                        <a:t>ახ.წ. I-III სს-ის პართული ნასესხობა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ჰინდო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ახ.წ. III-V სს-ის ადრეული და საშუალო ფალაური ნასესხობა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513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>
                          <a:effectLst/>
                          <a:latin typeface="Sylfaen"/>
                          <a:ea typeface="Calibri"/>
                          <a:cs typeface="Arial"/>
                        </a:rPr>
                        <a:t>აუგი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  <a:latin typeface="Sylfaen"/>
                          <a:ea typeface="Calibri"/>
                          <a:cs typeface="Arial"/>
                        </a:rPr>
                        <a:t>ახ.წ. III-V სს-ის ადრეული და საშუალო ფალაური ნასესხობა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ავი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ახ.წ. X-XI სს-ის ადრეული ახალი სპარსული ნასესხობა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5036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>
                          <a:effectLst/>
                          <a:latin typeface="Sylfaen"/>
                          <a:ea typeface="Calibri"/>
                          <a:cs typeface="Arial"/>
                        </a:rPr>
                        <a:t>ჭაბუკი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  <a:latin typeface="Sylfaen"/>
                          <a:ea typeface="Calibri"/>
                          <a:cs typeface="Arial"/>
                        </a:rPr>
                        <a:t>ახ.წ. III-V სს-ის ადრეული და საშუალო ფალაური ნასესხობა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ჩაუქი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ახ.წ. XII ს-ის მეორე ნახევრისა და XIII ს-ის პირველი ნახევრის სპარსული ნასესხობა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513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>
                          <a:effectLst/>
                          <a:latin typeface="Sylfaen"/>
                          <a:ea typeface="Calibri"/>
                          <a:cs typeface="Arial"/>
                        </a:rPr>
                        <a:t>წიგნი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  <a:latin typeface="Sylfaen"/>
                          <a:ea typeface="Calibri"/>
                          <a:cs typeface="Arial"/>
                        </a:rPr>
                        <a:t>ახ.წ. III-V სს-ის ადრეული და საშუალო ფალაური ნასესხობა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ჩაქი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ახ.წ. X-XI სს-ის ადრეული ახალი სპარსული ნასესხობა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513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>
                          <a:effectLst/>
                          <a:latin typeface="Sylfaen"/>
                          <a:ea typeface="Calibri"/>
                          <a:cs typeface="Arial"/>
                        </a:rPr>
                        <a:t>შუბი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  <a:latin typeface="Sylfaen"/>
                          <a:ea typeface="Calibri"/>
                          <a:cs typeface="Arial"/>
                        </a:rPr>
                        <a:t>ახ.წ. III-V სს-ის ადრეული და საშუალო ფალაური ნასესხობა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ჟუპი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ახ.წ. XVI ს-ის სპარსული ნასესხობანი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5036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>
                          <a:effectLst/>
                          <a:latin typeface="Sylfaen"/>
                          <a:ea typeface="Calibri"/>
                          <a:cs typeface="Arial"/>
                        </a:rPr>
                        <a:t>ჭაშნიკი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>
                          <a:effectLst/>
                          <a:latin typeface="Sylfaen"/>
                          <a:ea typeface="Calibri"/>
                          <a:cs typeface="Arial"/>
                        </a:rPr>
                        <a:t>ახ.წ. III-V სს-ის ადრეული და საშუალო ფალაური ნასესხობა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ჭაშნაგირი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9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ახ.წ. XII ს-ის მეორე ნახევრისა და XIII ს-ის პირველი ნახევრის სპარსული ნასესხობა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418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304800"/>
            <a:ext cx="6400800" cy="533400"/>
          </a:xfrm>
        </p:spPr>
        <p:txBody>
          <a:bodyPr/>
          <a:lstStyle/>
          <a:p>
            <a:pPr marL="45720" indent="0" algn="ctr">
              <a:buNone/>
            </a:pPr>
            <a:r>
              <a:rPr lang="ka-GE" sz="2000" b="1" dirty="0"/>
              <a:t>სამმაგი სესხების შემთხვევები</a:t>
            </a:r>
            <a:endParaRPr lang="en-US" sz="2000" dirty="0"/>
          </a:p>
          <a:p>
            <a:pPr marL="45720" indent="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006103"/>
              </p:ext>
            </p:extLst>
          </p:nvPr>
        </p:nvGraphicFramePr>
        <p:xfrm>
          <a:off x="838200" y="1143001"/>
          <a:ext cx="7391400" cy="36575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63800"/>
                <a:gridCol w="2463800"/>
                <a:gridCol w="2463800"/>
              </a:tblGrid>
              <a:tr h="84406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ეშმაკი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ახ.წ. I-III სს-ის პართული ნასესხობა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b="1">
                          <a:effectLst/>
                          <a:latin typeface="Sylfaen"/>
                          <a:ea typeface="Calibri"/>
                          <a:cs typeface="Arial"/>
                        </a:rPr>
                        <a:t>შმაგი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Sylfaen"/>
                          <a:ea typeface="Calibri"/>
                          <a:cs typeface="Arial"/>
                        </a:rPr>
                        <a:t>ახ.წ. VI-VII სს-ის გვიანფალაური ნასესხობა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b="1">
                          <a:effectLst/>
                          <a:latin typeface="Sylfaen"/>
                          <a:ea typeface="Calibri"/>
                          <a:cs typeface="Arial"/>
                        </a:rPr>
                        <a:t>ხაშმი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Sylfaen"/>
                          <a:ea typeface="Calibri"/>
                          <a:cs typeface="Arial"/>
                        </a:rPr>
                        <a:t>ახ.წ. XIII-XV სს-ის სპარსული ნასესხობა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140676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ანდერძი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ახ.წ. III-V სს-ის ადრეული და საშუალო ფალაური ნასესხობა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ანდარზი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ახ.წ. X-XI სს-ის ადრეული ახალი სპარსული ნასესხობა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b="1">
                          <a:effectLst/>
                          <a:latin typeface="Sylfaen"/>
                          <a:ea typeface="Calibri"/>
                          <a:cs typeface="Arial"/>
                        </a:rPr>
                        <a:t>ანდაზა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Sylfaen"/>
                          <a:ea typeface="Calibri"/>
                          <a:cs typeface="Arial"/>
                        </a:rPr>
                        <a:t>ახ.წ. XII ს-ის მეორე ნახევრისა და XIII ს-ის პირველი ნახევრის სპარსული ნასესხობა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140676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თურმანი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ახ.წ. III-V სს-ის ადრეული და საშუალო ფალაური ნასესხობა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დარმანი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ახ.წ. XII ს-ის მეორე ნახევრისა და XIII ს-ის პირველი ნახევრის სპარსული ნასესხობა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b="1" dirty="0">
                          <a:effectLst/>
                          <a:latin typeface="Sylfaen"/>
                          <a:ea typeface="Calibri"/>
                          <a:cs typeface="Arial"/>
                        </a:rPr>
                        <a:t>თერმონი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  <a:latin typeface="Sylfaen"/>
                          <a:ea typeface="Calibri"/>
                          <a:cs typeface="Arial"/>
                        </a:rPr>
                        <a:t>ახ.წ. XVI ს-ის სპარსული ნასესხობანი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197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397</TotalTime>
  <Words>1076</Words>
  <Application>Microsoft Office PowerPoint</Application>
  <PresentationFormat>On-screen Show (4:3)</PresentationFormat>
  <Paragraphs>288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MRT www.Win2Farsi.com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MRT Pack 20 DVDs</dc:creator>
  <cp:lastModifiedBy>MRT Pack 20 DVDs</cp:lastModifiedBy>
  <cp:revision>32</cp:revision>
  <dcterms:created xsi:type="dcterms:W3CDTF">2022-07-14T07:52:58Z</dcterms:created>
  <dcterms:modified xsi:type="dcterms:W3CDTF">2022-09-14T09:12:39Z</dcterms:modified>
</cp:coreProperties>
</file>