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314" r:id="rId3"/>
    <p:sldId id="258" r:id="rId4"/>
    <p:sldId id="312" r:id="rId5"/>
    <p:sldId id="275" r:id="rId6"/>
    <p:sldId id="282" r:id="rId7"/>
    <p:sldId id="288" r:id="rId8"/>
    <p:sldId id="278" r:id="rId9"/>
    <p:sldId id="267" r:id="rId10"/>
    <p:sldId id="290" r:id="rId11"/>
    <p:sldId id="293" r:id="rId12"/>
    <p:sldId id="300" r:id="rId13"/>
    <p:sldId id="313" r:id="rId14"/>
    <p:sldId id="301" r:id="rId15"/>
    <p:sldId id="302" r:id="rId16"/>
    <p:sldId id="304" r:id="rId17"/>
    <p:sldId id="305" r:id="rId18"/>
    <p:sldId id="306" r:id="rId19"/>
    <p:sldId id="303" r:id="rId20"/>
    <p:sldId id="309" r:id="rId21"/>
    <p:sldId id="307" r:id="rId22"/>
    <p:sldId id="31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32" autoAdjust="0"/>
    <p:restoredTop sz="94671" autoAdjust="0"/>
  </p:normalViewPr>
  <p:slideViewPr>
    <p:cSldViewPr snapToGrid="0">
      <p:cViewPr varScale="1">
        <p:scale>
          <a:sx n="72" d="100"/>
          <a:sy n="72" d="100"/>
        </p:scale>
        <p:origin x="672"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087604-B623-4E9B-9F6F-DCDF34F3C66F}" type="datetimeFigureOut">
              <a:rPr lang="en-US" smtClean="0"/>
              <a:t>9/23/2022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B430C4-4C94-4E45-B1C6-ED2CD45954C5}" type="slidenum">
              <a:rPr lang="en-US" smtClean="0"/>
              <a:t>‹#›</a:t>
            </a:fld>
            <a:endParaRPr lang="en-US"/>
          </a:p>
        </p:txBody>
      </p:sp>
    </p:spTree>
    <p:extLst>
      <p:ext uri="{BB962C8B-B14F-4D97-AF65-F5344CB8AC3E}">
        <p14:creationId xmlns:p14="http://schemas.microsoft.com/office/powerpoint/2010/main" val="2626279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B430C4-4C94-4E45-B1C6-ED2CD45954C5}" type="slidenum">
              <a:rPr lang="en-US" smtClean="0"/>
              <a:t>6</a:t>
            </a:fld>
            <a:endParaRPr lang="en-US"/>
          </a:p>
        </p:txBody>
      </p:sp>
    </p:spTree>
    <p:extLst>
      <p:ext uri="{BB962C8B-B14F-4D97-AF65-F5344CB8AC3E}">
        <p14:creationId xmlns:p14="http://schemas.microsoft.com/office/powerpoint/2010/main" val="2787789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B430C4-4C94-4E45-B1C6-ED2CD45954C5}" type="slidenum">
              <a:rPr lang="en-US" smtClean="0"/>
              <a:t>10</a:t>
            </a:fld>
            <a:endParaRPr lang="en-US"/>
          </a:p>
        </p:txBody>
      </p:sp>
    </p:spTree>
    <p:extLst>
      <p:ext uri="{BB962C8B-B14F-4D97-AF65-F5344CB8AC3E}">
        <p14:creationId xmlns:p14="http://schemas.microsoft.com/office/powerpoint/2010/main" val="1755978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F70C7E6-7301-B358-2261-1A25C35B66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D7EA24C5-E4E9-4E2A-92CD-B866DE24C7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5199C159-C339-C26C-8711-2B52D0117FE0}"/>
              </a:ext>
            </a:extLst>
          </p:cNvPr>
          <p:cNvSpPr>
            <a:spLocks noGrp="1"/>
          </p:cNvSpPr>
          <p:nvPr>
            <p:ph type="dt" sz="half" idx="10"/>
          </p:nvPr>
        </p:nvSpPr>
        <p:spPr/>
        <p:txBody>
          <a:bodyPr/>
          <a:lstStyle/>
          <a:p>
            <a:fld id="{489454D1-B455-42D9-B6D2-470BE538C503}" type="datetimeFigureOut">
              <a:rPr lang="en-US" smtClean="0"/>
              <a:t>9/23/2022</a:t>
            </a:fld>
            <a:endParaRPr lang="en-US"/>
          </a:p>
        </p:txBody>
      </p:sp>
      <p:sp>
        <p:nvSpPr>
          <p:cNvPr id="5" name="Footer Placeholder 4">
            <a:extLst>
              <a:ext uri="{FF2B5EF4-FFF2-40B4-BE49-F238E27FC236}">
                <a16:creationId xmlns="" xmlns:a16="http://schemas.microsoft.com/office/drawing/2014/main" id="{3AFD243D-39F9-42BC-6080-0782C28ADB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8BA1A01-277A-1749-0EB0-29B2881DF7E1}"/>
              </a:ext>
            </a:extLst>
          </p:cNvPr>
          <p:cNvSpPr>
            <a:spLocks noGrp="1"/>
          </p:cNvSpPr>
          <p:nvPr>
            <p:ph type="sldNum" sz="quarter" idx="12"/>
          </p:nvPr>
        </p:nvSpPr>
        <p:spPr/>
        <p:txBody>
          <a:bodyPr/>
          <a:lstStyle/>
          <a:p>
            <a:fld id="{DF04F8C6-A3A8-48F8-AEAF-42C6DF77DD4F}" type="slidenum">
              <a:rPr lang="en-US" smtClean="0"/>
              <a:t>‹#›</a:t>
            </a:fld>
            <a:endParaRPr lang="en-US"/>
          </a:p>
        </p:txBody>
      </p:sp>
    </p:spTree>
    <p:extLst>
      <p:ext uri="{BB962C8B-B14F-4D97-AF65-F5344CB8AC3E}">
        <p14:creationId xmlns:p14="http://schemas.microsoft.com/office/powerpoint/2010/main" val="1671090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42F2AEA-CA7E-3ADD-F34B-1DAC18DBF6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EB6260F4-4CAB-4A17-9138-627D0F0FD7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2921706-02EF-D937-F851-5A4DC61F524D}"/>
              </a:ext>
            </a:extLst>
          </p:cNvPr>
          <p:cNvSpPr>
            <a:spLocks noGrp="1"/>
          </p:cNvSpPr>
          <p:nvPr>
            <p:ph type="dt" sz="half" idx="10"/>
          </p:nvPr>
        </p:nvSpPr>
        <p:spPr/>
        <p:txBody>
          <a:bodyPr/>
          <a:lstStyle/>
          <a:p>
            <a:fld id="{489454D1-B455-42D9-B6D2-470BE538C503}" type="datetimeFigureOut">
              <a:rPr lang="en-US" smtClean="0"/>
              <a:t>9/23/2022</a:t>
            </a:fld>
            <a:endParaRPr lang="en-US"/>
          </a:p>
        </p:txBody>
      </p:sp>
      <p:sp>
        <p:nvSpPr>
          <p:cNvPr id="5" name="Footer Placeholder 4">
            <a:extLst>
              <a:ext uri="{FF2B5EF4-FFF2-40B4-BE49-F238E27FC236}">
                <a16:creationId xmlns="" xmlns:a16="http://schemas.microsoft.com/office/drawing/2014/main" id="{33BAAF0D-9C31-A856-2972-E7212EF680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285F095-FD09-0341-9A32-A58DCEDF76BD}"/>
              </a:ext>
            </a:extLst>
          </p:cNvPr>
          <p:cNvSpPr>
            <a:spLocks noGrp="1"/>
          </p:cNvSpPr>
          <p:nvPr>
            <p:ph type="sldNum" sz="quarter" idx="12"/>
          </p:nvPr>
        </p:nvSpPr>
        <p:spPr/>
        <p:txBody>
          <a:bodyPr/>
          <a:lstStyle/>
          <a:p>
            <a:fld id="{DF04F8C6-A3A8-48F8-AEAF-42C6DF77DD4F}" type="slidenum">
              <a:rPr lang="en-US" smtClean="0"/>
              <a:t>‹#›</a:t>
            </a:fld>
            <a:endParaRPr lang="en-US"/>
          </a:p>
        </p:txBody>
      </p:sp>
    </p:spTree>
    <p:extLst>
      <p:ext uri="{BB962C8B-B14F-4D97-AF65-F5344CB8AC3E}">
        <p14:creationId xmlns:p14="http://schemas.microsoft.com/office/powerpoint/2010/main" val="393349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DE974856-B986-4F0C-4353-F8A22F97EAB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6CA9A240-8919-C69D-55ED-A88AD763D8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75C9256-5DA0-CE2E-A776-79B4EB7E7D84}"/>
              </a:ext>
            </a:extLst>
          </p:cNvPr>
          <p:cNvSpPr>
            <a:spLocks noGrp="1"/>
          </p:cNvSpPr>
          <p:nvPr>
            <p:ph type="dt" sz="half" idx="10"/>
          </p:nvPr>
        </p:nvSpPr>
        <p:spPr/>
        <p:txBody>
          <a:bodyPr/>
          <a:lstStyle/>
          <a:p>
            <a:fld id="{489454D1-B455-42D9-B6D2-470BE538C503}" type="datetimeFigureOut">
              <a:rPr lang="en-US" smtClean="0"/>
              <a:t>9/23/2022</a:t>
            </a:fld>
            <a:endParaRPr lang="en-US"/>
          </a:p>
        </p:txBody>
      </p:sp>
      <p:sp>
        <p:nvSpPr>
          <p:cNvPr id="5" name="Footer Placeholder 4">
            <a:extLst>
              <a:ext uri="{FF2B5EF4-FFF2-40B4-BE49-F238E27FC236}">
                <a16:creationId xmlns="" xmlns:a16="http://schemas.microsoft.com/office/drawing/2014/main" id="{2C29DFEC-77A1-A90E-366A-7B56548137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0669FFE-24DD-CA8F-1F74-330D4C8A3836}"/>
              </a:ext>
            </a:extLst>
          </p:cNvPr>
          <p:cNvSpPr>
            <a:spLocks noGrp="1"/>
          </p:cNvSpPr>
          <p:nvPr>
            <p:ph type="sldNum" sz="quarter" idx="12"/>
          </p:nvPr>
        </p:nvSpPr>
        <p:spPr/>
        <p:txBody>
          <a:bodyPr/>
          <a:lstStyle/>
          <a:p>
            <a:fld id="{DF04F8C6-A3A8-48F8-AEAF-42C6DF77DD4F}" type="slidenum">
              <a:rPr lang="en-US" smtClean="0"/>
              <a:t>‹#›</a:t>
            </a:fld>
            <a:endParaRPr lang="en-US"/>
          </a:p>
        </p:txBody>
      </p:sp>
    </p:spTree>
    <p:extLst>
      <p:ext uri="{BB962C8B-B14F-4D97-AF65-F5344CB8AC3E}">
        <p14:creationId xmlns:p14="http://schemas.microsoft.com/office/powerpoint/2010/main" val="2364252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9FF2D9B-AAFB-4171-DEF7-8BA9B7FFED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33EC55AA-C05E-979D-1F3B-B497150CE2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48F47B64-B03B-9A99-4FDE-23D35B00CF1D}"/>
              </a:ext>
            </a:extLst>
          </p:cNvPr>
          <p:cNvSpPr>
            <a:spLocks noGrp="1"/>
          </p:cNvSpPr>
          <p:nvPr>
            <p:ph type="dt" sz="half" idx="10"/>
          </p:nvPr>
        </p:nvSpPr>
        <p:spPr/>
        <p:txBody>
          <a:bodyPr/>
          <a:lstStyle/>
          <a:p>
            <a:fld id="{489454D1-B455-42D9-B6D2-470BE538C503}" type="datetimeFigureOut">
              <a:rPr lang="en-US" smtClean="0"/>
              <a:t>9/23/2022</a:t>
            </a:fld>
            <a:endParaRPr lang="en-US"/>
          </a:p>
        </p:txBody>
      </p:sp>
      <p:sp>
        <p:nvSpPr>
          <p:cNvPr id="5" name="Footer Placeholder 4">
            <a:extLst>
              <a:ext uri="{FF2B5EF4-FFF2-40B4-BE49-F238E27FC236}">
                <a16:creationId xmlns="" xmlns:a16="http://schemas.microsoft.com/office/drawing/2014/main" id="{FD4FD3FA-0FF2-6EF5-74F9-438D9C7474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72E2F92-06C0-365E-D2A6-4D645A6E506A}"/>
              </a:ext>
            </a:extLst>
          </p:cNvPr>
          <p:cNvSpPr>
            <a:spLocks noGrp="1"/>
          </p:cNvSpPr>
          <p:nvPr>
            <p:ph type="sldNum" sz="quarter" idx="12"/>
          </p:nvPr>
        </p:nvSpPr>
        <p:spPr/>
        <p:txBody>
          <a:bodyPr/>
          <a:lstStyle/>
          <a:p>
            <a:fld id="{DF04F8C6-A3A8-48F8-AEAF-42C6DF77DD4F}" type="slidenum">
              <a:rPr lang="en-US" smtClean="0"/>
              <a:t>‹#›</a:t>
            </a:fld>
            <a:endParaRPr lang="en-US"/>
          </a:p>
        </p:txBody>
      </p:sp>
    </p:spTree>
    <p:extLst>
      <p:ext uri="{BB962C8B-B14F-4D97-AF65-F5344CB8AC3E}">
        <p14:creationId xmlns:p14="http://schemas.microsoft.com/office/powerpoint/2010/main" val="30624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2D34F50-6F3C-46D3-7567-C75E6F4209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25446459-64B2-9475-D41B-EEDFBC2736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DB1F34AC-A19B-ABBC-BB7E-C1C39BEBCAAC}"/>
              </a:ext>
            </a:extLst>
          </p:cNvPr>
          <p:cNvSpPr>
            <a:spLocks noGrp="1"/>
          </p:cNvSpPr>
          <p:nvPr>
            <p:ph type="dt" sz="half" idx="10"/>
          </p:nvPr>
        </p:nvSpPr>
        <p:spPr/>
        <p:txBody>
          <a:bodyPr/>
          <a:lstStyle/>
          <a:p>
            <a:fld id="{489454D1-B455-42D9-B6D2-470BE538C503}" type="datetimeFigureOut">
              <a:rPr lang="en-US" smtClean="0"/>
              <a:t>9/23/2022</a:t>
            </a:fld>
            <a:endParaRPr lang="en-US"/>
          </a:p>
        </p:txBody>
      </p:sp>
      <p:sp>
        <p:nvSpPr>
          <p:cNvPr id="5" name="Footer Placeholder 4">
            <a:extLst>
              <a:ext uri="{FF2B5EF4-FFF2-40B4-BE49-F238E27FC236}">
                <a16:creationId xmlns="" xmlns:a16="http://schemas.microsoft.com/office/drawing/2014/main" id="{B6CAF43E-D2AA-9606-541D-CC3BF8AC5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3DB4D8B-CD40-3B83-A037-886C771DE88B}"/>
              </a:ext>
            </a:extLst>
          </p:cNvPr>
          <p:cNvSpPr>
            <a:spLocks noGrp="1"/>
          </p:cNvSpPr>
          <p:nvPr>
            <p:ph type="sldNum" sz="quarter" idx="12"/>
          </p:nvPr>
        </p:nvSpPr>
        <p:spPr/>
        <p:txBody>
          <a:bodyPr/>
          <a:lstStyle/>
          <a:p>
            <a:fld id="{DF04F8C6-A3A8-48F8-AEAF-42C6DF77DD4F}" type="slidenum">
              <a:rPr lang="en-US" smtClean="0"/>
              <a:t>‹#›</a:t>
            </a:fld>
            <a:endParaRPr lang="en-US"/>
          </a:p>
        </p:txBody>
      </p:sp>
    </p:spTree>
    <p:extLst>
      <p:ext uri="{BB962C8B-B14F-4D97-AF65-F5344CB8AC3E}">
        <p14:creationId xmlns:p14="http://schemas.microsoft.com/office/powerpoint/2010/main" val="3115919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909CF30-A94D-E4A4-BDE8-2C973FC62E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9D9E83B9-BEF2-ABE5-3900-20ECB0351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48559151-BB01-2743-61E7-86CD1709DF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394534FB-5DBF-9D6D-0900-530E60A12C7D}"/>
              </a:ext>
            </a:extLst>
          </p:cNvPr>
          <p:cNvSpPr>
            <a:spLocks noGrp="1"/>
          </p:cNvSpPr>
          <p:nvPr>
            <p:ph type="dt" sz="half" idx="10"/>
          </p:nvPr>
        </p:nvSpPr>
        <p:spPr/>
        <p:txBody>
          <a:bodyPr/>
          <a:lstStyle/>
          <a:p>
            <a:fld id="{489454D1-B455-42D9-B6D2-470BE538C503}" type="datetimeFigureOut">
              <a:rPr lang="en-US" smtClean="0"/>
              <a:t>9/23/2022</a:t>
            </a:fld>
            <a:endParaRPr lang="en-US"/>
          </a:p>
        </p:txBody>
      </p:sp>
      <p:sp>
        <p:nvSpPr>
          <p:cNvPr id="6" name="Footer Placeholder 5">
            <a:extLst>
              <a:ext uri="{FF2B5EF4-FFF2-40B4-BE49-F238E27FC236}">
                <a16:creationId xmlns="" xmlns:a16="http://schemas.microsoft.com/office/drawing/2014/main" id="{023E0591-1E54-EB82-F4F9-515F560ECA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43B014AD-04E7-C7CA-82A5-9F2ECDA03D55}"/>
              </a:ext>
            </a:extLst>
          </p:cNvPr>
          <p:cNvSpPr>
            <a:spLocks noGrp="1"/>
          </p:cNvSpPr>
          <p:nvPr>
            <p:ph type="sldNum" sz="quarter" idx="12"/>
          </p:nvPr>
        </p:nvSpPr>
        <p:spPr/>
        <p:txBody>
          <a:bodyPr/>
          <a:lstStyle/>
          <a:p>
            <a:fld id="{DF04F8C6-A3A8-48F8-AEAF-42C6DF77DD4F}" type="slidenum">
              <a:rPr lang="en-US" smtClean="0"/>
              <a:t>‹#›</a:t>
            </a:fld>
            <a:endParaRPr lang="en-US"/>
          </a:p>
        </p:txBody>
      </p:sp>
    </p:spTree>
    <p:extLst>
      <p:ext uri="{BB962C8B-B14F-4D97-AF65-F5344CB8AC3E}">
        <p14:creationId xmlns:p14="http://schemas.microsoft.com/office/powerpoint/2010/main" val="1655620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5F8D77-19C4-C32E-FCF8-CAB79CD0A49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7CCED483-79D3-BF65-0463-665C9AF564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9AB337EF-FAEE-3CE5-8E9A-5740F573EB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3F4DB09B-C381-471F-A2C3-0AC51C8E73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BD800A81-ED9C-209E-E8E8-F4377D3779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B73EAE0B-68AC-50CE-1E2D-FB0BED8F6670}"/>
              </a:ext>
            </a:extLst>
          </p:cNvPr>
          <p:cNvSpPr>
            <a:spLocks noGrp="1"/>
          </p:cNvSpPr>
          <p:nvPr>
            <p:ph type="dt" sz="half" idx="10"/>
          </p:nvPr>
        </p:nvSpPr>
        <p:spPr/>
        <p:txBody>
          <a:bodyPr/>
          <a:lstStyle/>
          <a:p>
            <a:fld id="{489454D1-B455-42D9-B6D2-470BE538C503}" type="datetimeFigureOut">
              <a:rPr lang="en-US" smtClean="0"/>
              <a:t>9/23/2022</a:t>
            </a:fld>
            <a:endParaRPr lang="en-US"/>
          </a:p>
        </p:txBody>
      </p:sp>
      <p:sp>
        <p:nvSpPr>
          <p:cNvPr id="8" name="Footer Placeholder 7">
            <a:extLst>
              <a:ext uri="{FF2B5EF4-FFF2-40B4-BE49-F238E27FC236}">
                <a16:creationId xmlns="" xmlns:a16="http://schemas.microsoft.com/office/drawing/2014/main" id="{250484A2-312E-9E38-6392-9E2253EAAD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D90FC3C6-07EB-DFA2-870E-89C69B4CA45D}"/>
              </a:ext>
            </a:extLst>
          </p:cNvPr>
          <p:cNvSpPr>
            <a:spLocks noGrp="1"/>
          </p:cNvSpPr>
          <p:nvPr>
            <p:ph type="sldNum" sz="quarter" idx="12"/>
          </p:nvPr>
        </p:nvSpPr>
        <p:spPr/>
        <p:txBody>
          <a:bodyPr/>
          <a:lstStyle/>
          <a:p>
            <a:fld id="{DF04F8C6-A3A8-48F8-AEAF-42C6DF77DD4F}" type="slidenum">
              <a:rPr lang="en-US" smtClean="0"/>
              <a:t>‹#›</a:t>
            </a:fld>
            <a:endParaRPr lang="en-US"/>
          </a:p>
        </p:txBody>
      </p:sp>
    </p:spTree>
    <p:extLst>
      <p:ext uri="{BB962C8B-B14F-4D97-AF65-F5344CB8AC3E}">
        <p14:creationId xmlns:p14="http://schemas.microsoft.com/office/powerpoint/2010/main" val="669498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440257D-3438-F798-0E5F-F317B8D105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39BA3B2B-165B-A3F7-BA5F-7F51D676160B}"/>
              </a:ext>
            </a:extLst>
          </p:cNvPr>
          <p:cNvSpPr>
            <a:spLocks noGrp="1"/>
          </p:cNvSpPr>
          <p:nvPr>
            <p:ph type="dt" sz="half" idx="10"/>
          </p:nvPr>
        </p:nvSpPr>
        <p:spPr/>
        <p:txBody>
          <a:bodyPr/>
          <a:lstStyle/>
          <a:p>
            <a:fld id="{489454D1-B455-42D9-B6D2-470BE538C503}" type="datetimeFigureOut">
              <a:rPr lang="en-US" smtClean="0"/>
              <a:t>9/23/2022</a:t>
            </a:fld>
            <a:endParaRPr lang="en-US"/>
          </a:p>
        </p:txBody>
      </p:sp>
      <p:sp>
        <p:nvSpPr>
          <p:cNvPr id="4" name="Footer Placeholder 3">
            <a:extLst>
              <a:ext uri="{FF2B5EF4-FFF2-40B4-BE49-F238E27FC236}">
                <a16:creationId xmlns="" xmlns:a16="http://schemas.microsoft.com/office/drawing/2014/main" id="{386CA397-B119-0652-B5D5-F0A0AF99A9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6077B14D-D28C-2E8C-EEC0-B3315204FB72}"/>
              </a:ext>
            </a:extLst>
          </p:cNvPr>
          <p:cNvSpPr>
            <a:spLocks noGrp="1"/>
          </p:cNvSpPr>
          <p:nvPr>
            <p:ph type="sldNum" sz="quarter" idx="12"/>
          </p:nvPr>
        </p:nvSpPr>
        <p:spPr/>
        <p:txBody>
          <a:bodyPr/>
          <a:lstStyle/>
          <a:p>
            <a:fld id="{DF04F8C6-A3A8-48F8-AEAF-42C6DF77DD4F}" type="slidenum">
              <a:rPr lang="en-US" smtClean="0"/>
              <a:t>‹#›</a:t>
            </a:fld>
            <a:endParaRPr lang="en-US"/>
          </a:p>
        </p:txBody>
      </p:sp>
    </p:spTree>
    <p:extLst>
      <p:ext uri="{BB962C8B-B14F-4D97-AF65-F5344CB8AC3E}">
        <p14:creationId xmlns:p14="http://schemas.microsoft.com/office/powerpoint/2010/main" val="822177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A38D66DC-5024-4939-010E-FEB75D78E603}"/>
              </a:ext>
            </a:extLst>
          </p:cNvPr>
          <p:cNvSpPr>
            <a:spLocks noGrp="1"/>
          </p:cNvSpPr>
          <p:nvPr>
            <p:ph type="dt" sz="half" idx="10"/>
          </p:nvPr>
        </p:nvSpPr>
        <p:spPr/>
        <p:txBody>
          <a:bodyPr/>
          <a:lstStyle/>
          <a:p>
            <a:fld id="{489454D1-B455-42D9-B6D2-470BE538C503}" type="datetimeFigureOut">
              <a:rPr lang="en-US" smtClean="0"/>
              <a:t>9/23/2022</a:t>
            </a:fld>
            <a:endParaRPr lang="en-US"/>
          </a:p>
        </p:txBody>
      </p:sp>
      <p:sp>
        <p:nvSpPr>
          <p:cNvPr id="3" name="Footer Placeholder 2">
            <a:extLst>
              <a:ext uri="{FF2B5EF4-FFF2-40B4-BE49-F238E27FC236}">
                <a16:creationId xmlns="" xmlns:a16="http://schemas.microsoft.com/office/drawing/2014/main" id="{B1C63315-ABF2-E6A3-88FD-636EF59DF44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F2EDE3A0-2FBF-D364-B7E5-323456517EAB}"/>
              </a:ext>
            </a:extLst>
          </p:cNvPr>
          <p:cNvSpPr>
            <a:spLocks noGrp="1"/>
          </p:cNvSpPr>
          <p:nvPr>
            <p:ph type="sldNum" sz="quarter" idx="12"/>
          </p:nvPr>
        </p:nvSpPr>
        <p:spPr/>
        <p:txBody>
          <a:bodyPr/>
          <a:lstStyle/>
          <a:p>
            <a:fld id="{DF04F8C6-A3A8-48F8-AEAF-42C6DF77DD4F}" type="slidenum">
              <a:rPr lang="en-US" smtClean="0"/>
              <a:t>‹#›</a:t>
            </a:fld>
            <a:endParaRPr lang="en-US"/>
          </a:p>
        </p:txBody>
      </p:sp>
    </p:spTree>
    <p:extLst>
      <p:ext uri="{BB962C8B-B14F-4D97-AF65-F5344CB8AC3E}">
        <p14:creationId xmlns:p14="http://schemas.microsoft.com/office/powerpoint/2010/main" val="190574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1B80144-4527-EEDF-12A9-5BCAB7FA7C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F8FFF84E-A8E1-8B5B-EED8-73D9374E7E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3C1DB46A-37DD-ACFF-2AB7-C4D1153407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1031F5A8-6A0C-917A-0642-72D5A5F89A43}"/>
              </a:ext>
            </a:extLst>
          </p:cNvPr>
          <p:cNvSpPr>
            <a:spLocks noGrp="1"/>
          </p:cNvSpPr>
          <p:nvPr>
            <p:ph type="dt" sz="half" idx="10"/>
          </p:nvPr>
        </p:nvSpPr>
        <p:spPr/>
        <p:txBody>
          <a:bodyPr/>
          <a:lstStyle/>
          <a:p>
            <a:fld id="{489454D1-B455-42D9-B6D2-470BE538C503}" type="datetimeFigureOut">
              <a:rPr lang="en-US" smtClean="0"/>
              <a:t>9/23/2022</a:t>
            </a:fld>
            <a:endParaRPr lang="en-US"/>
          </a:p>
        </p:txBody>
      </p:sp>
      <p:sp>
        <p:nvSpPr>
          <p:cNvPr id="6" name="Footer Placeholder 5">
            <a:extLst>
              <a:ext uri="{FF2B5EF4-FFF2-40B4-BE49-F238E27FC236}">
                <a16:creationId xmlns="" xmlns:a16="http://schemas.microsoft.com/office/drawing/2014/main" id="{26EB6B81-765A-C805-2D01-988EF0C69B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BBDBD0A0-2662-3FC1-C3EB-162A711F027F}"/>
              </a:ext>
            </a:extLst>
          </p:cNvPr>
          <p:cNvSpPr>
            <a:spLocks noGrp="1"/>
          </p:cNvSpPr>
          <p:nvPr>
            <p:ph type="sldNum" sz="quarter" idx="12"/>
          </p:nvPr>
        </p:nvSpPr>
        <p:spPr/>
        <p:txBody>
          <a:bodyPr/>
          <a:lstStyle/>
          <a:p>
            <a:fld id="{DF04F8C6-A3A8-48F8-AEAF-42C6DF77DD4F}" type="slidenum">
              <a:rPr lang="en-US" smtClean="0"/>
              <a:t>‹#›</a:t>
            </a:fld>
            <a:endParaRPr lang="en-US"/>
          </a:p>
        </p:txBody>
      </p:sp>
    </p:spTree>
    <p:extLst>
      <p:ext uri="{BB962C8B-B14F-4D97-AF65-F5344CB8AC3E}">
        <p14:creationId xmlns:p14="http://schemas.microsoft.com/office/powerpoint/2010/main" val="3164132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83FDBA-CC30-8914-CB57-9CB6ACE0D7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EEFC006E-0B5A-21FF-94F9-25497BE61A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4B9E25E1-61B6-58F1-4B07-D4D007BBFC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183D9B50-DD9F-A329-C59C-C9F05A07940D}"/>
              </a:ext>
            </a:extLst>
          </p:cNvPr>
          <p:cNvSpPr>
            <a:spLocks noGrp="1"/>
          </p:cNvSpPr>
          <p:nvPr>
            <p:ph type="dt" sz="half" idx="10"/>
          </p:nvPr>
        </p:nvSpPr>
        <p:spPr/>
        <p:txBody>
          <a:bodyPr/>
          <a:lstStyle/>
          <a:p>
            <a:fld id="{489454D1-B455-42D9-B6D2-470BE538C503}" type="datetimeFigureOut">
              <a:rPr lang="en-US" smtClean="0"/>
              <a:t>9/23/2022</a:t>
            </a:fld>
            <a:endParaRPr lang="en-US"/>
          </a:p>
        </p:txBody>
      </p:sp>
      <p:sp>
        <p:nvSpPr>
          <p:cNvPr id="6" name="Footer Placeholder 5">
            <a:extLst>
              <a:ext uri="{FF2B5EF4-FFF2-40B4-BE49-F238E27FC236}">
                <a16:creationId xmlns="" xmlns:a16="http://schemas.microsoft.com/office/drawing/2014/main" id="{809268D5-846C-15C9-FACF-D09A8A940B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84BD2CDD-C9F2-E873-D1E0-359822A904D6}"/>
              </a:ext>
            </a:extLst>
          </p:cNvPr>
          <p:cNvSpPr>
            <a:spLocks noGrp="1"/>
          </p:cNvSpPr>
          <p:nvPr>
            <p:ph type="sldNum" sz="quarter" idx="12"/>
          </p:nvPr>
        </p:nvSpPr>
        <p:spPr/>
        <p:txBody>
          <a:bodyPr/>
          <a:lstStyle/>
          <a:p>
            <a:fld id="{DF04F8C6-A3A8-48F8-AEAF-42C6DF77DD4F}" type="slidenum">
              <a:rPr lang="en-US" smtClean="0"/>
              <a:t>‹#›</a:t>
            </a:fld>
            <a:endParaRPr lang="en-US"/>
          </a:p>
        </p:txBody>
      </p:sp>
    </p:spTree>
    <p:extLst>
      <p:ext uri="{BB962C8B-B14F-4D97-AF65-F5344CB8AC3E}">
        <p14:creationId xmlns:p14="http://schemas.microsoft.com/office/powerpoint/2010/main" val="1585055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ACA6D04C-B7AE-D010-AAF1-C174535077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AFB29A57-D56C-80E9-9FCC-536B6E9DDA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4B44567-E4B0-86C7-F5BE-14F772E25D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9454D1-B455-42D9-B6D2-470BE538C503}" type="datetimeFigureOut">
              <a:rPr lang="en-US" smtClean="0"/>
              <a:t>9/23/2022</a:t>
            </a:fld>
            <a:endParaRPr lang="en-US"/>
          </a:p>
        </p:txBody>
      </p:sp>
      <p:sp>
        <p:nvSpPr>
          <p:cNvPr id="5" name="Footer Placeholder 4">
            <a:extLst>
              <a:ext uri="{FF2B5EF4-FFF2-40B4-BE49-F238E27FC236}">
                <a16:creationId xmlns="" xmlns:a16="http://schemas.microsoft.com/office/drawing/2014/main" id="{E16B0394-B11D-9BC0-86D1-09F0DDC817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B4EC8B77-FD17-344A-7955-CA7F65325D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04F8C6-A3A8-48F8-AEAF-42C6DF77DD4F}" type="slidenum">
              <a:rPr lang="en-US" smtClean="0"/>
              <a:t>‹#›</a:t>
            </a:fld>
            <a:endParaRPr lang="en-US"/>
          </a:p>
        </p:txBody>
      </p:sp>
    </p:spTree>
    <p:extLst>
      <p:ext uri="{BB962C8B-B14F-4D97-AF65-F5344CB8AC3E}">
        <p14:creationId xmlns:p14="http://schemas.microsoft.com/office/powerpoint/2010/main" val="855922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411450-95BE-E039-7448-C51E65B3FD74}"/>
              </a:ext>
            </a:extLst>
          </p:cNvPr>
          <p:cNvSpPr>
            <a:spLocks noGrp="1"/>
          </p:cNvSpPr>
          <p:nvPr>
            <p:ph type="ctrTitle"/>
          </p:nvPr>
        </p:nvSpPr>
        <p:spPr>
          <a:xfrm>
            <a:off x="705394" y="574766"/>
            <a:ext cx="10659292" cy="2847703"/>
          </a:xfrm>
        </p:spPr>
        <p:txBody>
          <a:bodyPr>
            <a:normAutofit fontScale="90000"/>
          </a:bodyPr>
          <a:lstStyle/>
          <a:p>
            <a:r>
              <a:rPr lang="ka-GE" sz="3200" dirty="0"/>
              <a:t/>
            </a:r>
            <a:br>
              <a:rPr lang="ka-GE" sz="3200" dirty="0"/>
            </a:br>
            <a:r>
              <a:rPr lang="ka-GE" sz="3200" dirty="0"/>
              <a:t/>
            </a:r>
            <a:br>
              <a:rPr lang="ka-GE" sz="3200" dirty="0"/>
            </a:br>
            <a:r>
              <a:rPr lang="ka-GE" sz="3200" dirty="0"/>
              <a:t/>
            </a:r>
            <a:br>
              <a:rPr lang="ka-GE" sz="3200" dirty="0"/>
            </a:br>
            <a:r>
              <a:rPr lang="ka-GE" sz="2700" dirty="0"/>
              <a:t>საქართველოს უნივერსიტეტი</a:t>
            </a:r>
            <a:r>
              <a:rPr lang="ka-GE" sz="3200" dirty="0"/>
              <a:t/>
            </a:r>
            <a:br>
              <a:rPr lang="ka-GE" sz="3200" dirty="0"/>
            </a:br>
            <a:r>
              <a:rPr lang="ka-GE" sz="2700" dirty="0"/>
              <a:t>თამაზ ბერაძის სახელობის ქართველოლოგიის ინსტიტუტი</a:t>
            </a:r>
            <a:br>
              <a:rPr lang="ka-GE" sz="2700" dirty="0"/>
            </a:br>
            <a:r>
              <a:rPr lang="ka-GE" sz="2700" dirty="0"/>
              <a:t/>
            </a:r>
            <a:br>
              <a:rPr lang="ka-GE" sz="2700" dirty="0"/>
            </a:br>
            <a:r>
              <a:rPr lang="ka-GE" sz="2700" dirty="0"/>
              <a:t>პროექტის პრეზენტაცია:</a:t>
            </a:r>
            <a:br>
              <a:rPr lang="ka-GE" sz="2700" dirty="0"/>
            </a:br>
            <a:r>
              <a:rPr lang="ka-GE" sz="2700" dirty="0"/>
              <a:t/>
            </a:r>
            <a:br>
              <a:rPr lang="ka-GE" sz="2700" dirty="0"/>
            </a:br>
            <a:r>
              <a:rPr lang="ka-GE" sz="2700" b="1" dirty="0"/>
              <a:t>საქართველოს მართლმადიდებელი ეკლესია </a:t>
            </a:r>
            <a:r>
              <a:rPr lang="en-US" sz="2700" b="1" dirty="0"/>
              <a:t>XIX-XX </a:t>
            </a:r>
            <a:r>
              <a:rPr lang="ka-GE" sz="2700" b="1" dirty="0"/>
              <a:t>საუკუნეებში</a:t>
            </a:r>
            <a:r>
              <a:rPr lang="ka-GE" sz="2700" dirty="0"/>
              <a:t/>
            </a:r>
            <a:br>
              <a:rPr lang="ka-GE" sz="2700" dirty="0"/>
            </a:br>
            <a:endParaRPr lang="en-US" sz="2700" dirty="0"/>
          </a:p>
        </p:txBody>
      </p:sp>
      <p:sp>
        <p:nvSpPr>
          <p:cNvPr id="3" name="Subtitle 2">
            <a:extLst>
              <a:ext uri="{FF2B5EF4-FFF2-40B4-BE49-F238E27FC236}">
                <a16:creationId xmlns="" xmlns:a16="http://schemas.microsoft.com/office/drawing/2014/main" id="{49329F43-3007-897F-707B-FBF39C76F5E1}"/>
              </a:ext>
            </a:extLst>
          </p:cNvPr>
          <p:cNvSpPr>
            <a:spLocks noGrp="1"/>
          </p:cNvSpPr>
          <p:nvPr>
            <p:ph type="subTitle" idx="1"/>
          </p:nvPr>
        </p:nvSpPr>
        <p:spPr>
          <a:xfrm>
            <a:off x="1149531" y="3602037"/>
            <a:ext cx="9518469" cy="2903265"/>
          </a:xfrm>
        </p:spPr>
        <p:txBody>
          <a:bodyPr>
            <a:normAutofit/>
          </a:bodyPr>
          <a:lstStyle/>
          <a:p>
            <a:r>
              <a:rPr lang="ka-GE" dirty="0"/>
              <a:t>ხათუნა ქოქრაშვილი</a:t>
            </a:r>
            <a:endParaRPr lang="en-US" dirty="0"/>
          </a:p>
          <a:p>
            <a:endParaRPr lang="ka-GE" dirty="0"/>
          </a:p>
          <a:p>
            <a:endParaRPr lang="en-US" dirty="0"/>
          </a:p>
          <a:p>
            <a:endParaRPr lang="en-US" dirty="0"/>
          </a:p>
          <a:p>
            <a:r>
              <a:rPr lang="ka-GE" dirty="0"/>
              <a:t>თბილისი</a:t>
            </a:r>
          </a:p>
          <a:p>
            <a:r>
              <a:rPr lang="ka-GE" dirty="0"/>
              <a:t>2022</a:t>
            </a:r>
          </a:p>
          <a:p>
            <a:endParaRPr lang="ka-GE" sz="3600" dirty="0"/>
          </a:p>
          <a:p>
            <a:endParaRPr lang="en-US" dirty="0"/>
          </a:p>
        </p:txBody>
      </p:sp>
    </p:spTree>
    <p:extLst>
      <p:ext uri="{BB962C8B-B14F-4D97-AF65-F5344CB8AC3E}">
        <p14:creationId xmlns:p14="http://schemas.microsoft.com/office/powerpoint/2010/main" val="191546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54682"/>
          </a:xfrm>
        </p:spPr>
        <p:txBody>
          <a:bodyPr>
            <a:noAutofit/>
          </a:bodyPr>
          <a:lstStyle/>
          <a:p>
            <a:pPr algn="ctr"/>
            <a:r>
              <a:rPr lang="ka-GE" sz="3200" dirty="0"/>
              <a:t>პერიოდიზაცია</a:t>
            </a:r>
            <a:endParaRPr lang="en-US" sz="3200" dirty="0"/>
          </a:p>
        </p:txBody>
      </p:sp>
      <p:sp>
        <p:nvSpPr>
          <p:cNvPr id="3" name="Content Placeholder 2"/>
          <p:cNvSpPr>
            <a:spLocks noGrp="1"/>
          </p:cNvSpPr>
          <p:nvPr>
            <p:ph idx="1"/>
          </p:nvPr>
        </p:nvSpPr>
        <p:spPr>
          <a:xfrm>
            <a:off x="520262" y="930166"/>
            <a:ext cx="11272345" cy="5782825"/>
          </a:xfrm>
        </p:spPr>
        <p:txBody>
          <a:bodyPr>
            <a:normAutofit fontScale="47500" lnSpcReduction="20000"/>
          </a:bodyPr>
          <a:lstStyle/>
          <a:p>
            <a:pPr marL="0" indent="0" algn="just">
              <a:buNone/>
            </a:pPr>
            <a:r>
              <a:rPr lang="ka-GE" sz="2900" dirty="0">
                <a:latin typeface="Sylfaen" pitchFamily="18" charset="0"/>
              </a:rPr>
              <a:t>XIX-XX ს-ში საქართველოს ეკლესიას მოუწია თვისობრივად განსხვავებულ სახელმწიფოებსა და პოლიტიკურ სისტემასთან თანაარსებობა და ურთიერთობა, ესენია: რუსეთის იმპერია, ამიერკავკასიაში რუსეთის დროებითი მთავრობა(ოზაკომი), ამიერკავკასიის კომისარიატი;  ამიერკავკასიის დემოკრატიული ფედერაციული რესპუბლიკა; საქართველოს დემოკრატიული რესპუბლიკა;  საბჭოთა  კავშირი და საქართველოს რესპუბლიკა. თითოეული სისტემა სრულიად განსხვავებულ საეკლესიო პოლიტიკას წარმართავს.</a:t>
            </a:r>
          </a:p>
          <a:p>
            <a:pPr marL="514350" indent="-514350" algn="just">
              <a:buAutoNum type="romanUcPeriod"/>
            </a:pPr>
            <a:r>
              <a:rPr lang="ka-GE" sz="2900" b="1" dirty="0">
                <a:latin typeface="Sylfaen" pitchFamily="18" charset="0"/>
              </a:rPr>
              <a:t>საქართველოს ეკლესია  </a:t>
            </a:r>
            <a:r>
              <a:rPr lang="en-US" sz="2900" b="1" dirty="0">
                <a:latin typeface="Sylfaen" pitchFamily="18" charset="0"/>
              </a:rPr>
              <a:t>XVIII </a:t>
            </a:r>
            <a:r>
              <a:rPr lang="ka-GE" sz="2900" b="1" dirty="0">
                <a:latin typeface="Sylfaen" pitchFamily="18" charset="0"/>
              </a:rPr>
              <a:t>ს-ის  70-80-იანი წლები </a:t>
            </a:r>
            <a:r>
              <a:rPr lang="en-US" sz="2900" b="1" dirty="0">
                <a:latin typeface="Sylfaen" pitchFamily="18" charset="0"/>
              </a:rPr>
              <a:t>- 1801</a:t>
            </a:r>
            <a:r>
              <a:rPr lang="ka-GE" sz="2900" b="1" dirty="0">
                <a:latin typeface="Sylfaen" pitchFamily="18" charset="0"/>
              </a:rPr>
              <a:t>.</a:t>
            </a:r>
          </a:p>
          <a:p>
            <a:pPr marL="514350" indent="-514350" algn="just">
              <a:buAutoNum type="romanUcPeriod"/>
            </a:pPr>
            <a:r>
              <a:rPr lang="ka-GE" sz="2900" b="1" dirty="0">
                <a:latin typeface="Sylfaen" pitchFamily="18" charset="0"/>
              </a:rPr>
              <a:t>1801-1917               რუსეთის იმპერიის საეკლესიო პოლიტიკა საქართველოში </a:t>
            </a:r>
          </a:p>
          <a:p>
            <a:pPr algn="just"/>
            <a:r>
              <a:rPr lang="ka-GE" sz="2900" dirty="0">
                <a:latin typeface="Sylfaen" pitchFamily="18" charset="0"/>
              </a:rPr>
              <a:t>1801-1810  რუსეთის იმპერიის მიერ საქართველოს სამეფოების ოკუპაცია-ანექსია . კავკასიის რუსული ადმინისტრაციის მიმართება საქართველოს ეკლესიასთან.</a:t>
            </a:r>
          </a:p>
          <a:p>
            <a:pPr algn="just"/>
            <a:r>
              <a:rPr lang="ka-GE" sz="2900" dirty="0">
                <a:latin typeface="Sylfaen" pitchFamily="18" charset="0"/>
              </a:rPr>
              <a:t>1811-1814 _ 1850   აღმოსავლეთ და დასავლეთ საქართველოში ეკლესიის ავტოკეფალიის გაუქმება,   საქართველოს საეგზრქოსოს შექმნა, რუსული საეკლესიო მმართველობის მოდელის შემოღება და დამკვიდრება.</a:t>
            </a:r>
            <a:endParaRPr lang="en-US" sz="2900" dirty="0">
              <a:latin typeface="Sylfaen" pitchFamily="18" charset="0"/>
            </a:endParaRPr>
          </a:p>
          <a:p>
            <a:pPr algn="just"/>
            <a:r>
              <a:rPr lang="ka-GE" sz="2900" dirty="0">
                <a:latin typeface="Sylfaen" pitchFamily="18" charset="0"/>
              </a:rPr>
              <a:t>1850-1900    საქართველოს საეგზარქოსოში სახელმწიფო ეკლესიის გავლენების განმტკიცება, რუსიფიკაციის პროცესების გაძლიერება. რუსეთის იმპერიის საეკლესიო პოლიტიკის შედეგების რეალიზება. </a:t>
            </a:r>
          </a:p>
          <a:p>
            <a:pPr algn="just"/>
            <a:r>
              <a:rPr lang="ka-GE" sz="2900" dirty="0">
                <a:latin typeface="Sylfaen" pitchFamily="18" charset="0"/>
              </a:rPr>
              <a:t>1900-1917     რუსეთის საეკლესიო პოლიტიკა 1900-1917 წწ. სახელმწიფო ეკლესიის გავლენის შესუსტება საზოგადოებაში: რევოლუციური იდეებისა და ათეიზმის გავრცელება.  ამ პროცესების ასახვა საქართველოს საეკლესიო ცხოვრებაში. ავტოკეფალური მოძრაობა საქართველოში.</a:t>
            </a:r>
          </a:p>
          <a:p>
            <a:pPr marL="0" indent="0">
              <a:buNone/>
            </a:pPr>
            <a:r>
              <a:rPr lang="en-US" sz="2900" b="1" dirty="0">
                <a:latin typeface="Sylfaen" pitchFamily="18" charset="0"/>
              </a:rPr>
              <a:t>III </a:t>
            </a:r>
            <a:r>
              <a:rPr lang="ka-GE" sz="2900" b="1" dirty="0">
                <a:latin typeface="Sylfaen" pitchFamily="18" charset="0"/>
              </a:rPr>
              <a:t>. 1917-1921  საქართველოს ეკლესიის ავტოკეფალიის აღდგენა</a:t>
            </a:r>
            <a:r>
              <a:rPr lang="en-US" sz="2900" b="1" dirty="0">
                <a:latin typeface="Sylfaen" pitchFamily="18" charset="0"/>
              </a:rPr>
              <a:t> (1917, 12 </a:t>
            </a:r>
            <a:r>
              <a:rPr lang="ka-GE" sz="2900" b="1" dirty="0">
                <a:latin typeface="Sylfaen" pitchFamily="18" charset="0"/>
              </a:rPr>
              <a:t> მარტი)</a:t>
            </a:r>
            <a:r>
              <a:rPr lang="en-US" sz="2900" b="1" dirty="0">
                <a:latin typeface="Sylfaen" pitchFamily="18" charset="0"/>
              </a:rPr>
              <a:t>. </a:t>
            </a:r>
            <a:r>
              <a:rPr lang="ka-GE" sz="2900" b="1" dirty="0">
                <a:latin typeface="Sylfaen" pitchFamily="18" charset="0"/>
              </a:rPr>
              <a:t>საქართველოს ეკლესიის  სტატუსის განმტკიცებისა და დაკანონებისთვის ბრძოლა.</a:t>
            </a:r>
          </a:p>
          <a:p>
            <a:r>
              <a:rPr lang="ka-GE" sz="2900" dirty="0">
                <a:latin typeface="Sylfaen" pitchFamily="18" charset="0"/>
              </a:rPr>
              <a:t>საქართველოს ეკლესია ამიერკავასიაში რუსეთის დროებითი ხელისუფლების  (ოზაკომი- კავკასიის განსაკუტრებული კომიტეტი) პირობებში; </a:t>
            </a:r>
          </a:p>
          <a:p>
            <a:r>
              <a:rPr lang="ka-GE" sz="2900" dirty="0">
                <a:latin typeface="Sylfaen" pitchFamily="18" charset="0"/>
              </a:rPr>
              <a:t>საქართველოს ეკლესია საქართველოს დემოკრატიულ რესპუბლიკაში</a:t>
            </a:r>
            <a:endParaRPr lang="en-US" sz="2900" dirty="0">
              <a:latin typeface="Sylfaen" pitchFamily="18" charset="0"/>
            </a:endParaRPr>
          </a:p>
          <a:p>
            <a:pPr marL="0" indent="0">
              <a:buNone/>
            </a:pPr>
            <a:r>
              <a:rPr lang="ka-GE" sz="2900" b="1" dirty="0">
                <a:latin typeface="Sylfaen" pitchFamily="18" charset="0"/>
              </a:rPr>
              <a:t>IV. 1921-1991 საქართველოს ეკლესია საბჭოთა რეჟიმის პირობებში:.</a:t>
            </a:r>
          </a:p>
          <a:p>
            <a:r>
              <a:rPr lang="ka-GE" sz="2900" dirty="0">
                <a:latin typeface="Sylfaen" pitchFamily="18" charset="0"/>
              </a:rPr>
              <a:t>საქართველოს ეკლესია XX ს-ის 20-40-იან წლებში; </a:t>
            </a:r>
          </a:p>
          <a:p>
            <a:r>
              <a:rPr lang="ka-GE" sz="2900" dirty="0">
                <a:latin typeface="Sylfaen" pitchFamily="18" charset="0"/>
              </a:rPr>
              <a:t>საქართველოს ეკლესია XX ს-ის 50-40-იან წლებში</a:t>
            </a:r>
            <a:endParaRPr lang="en-US" sz="2900" dirty="0">
              <a:latin typeface="Sylfaen" pitchFamily="18" charset="0"/>
            </a:endParaRPr>
          </a:p>
          <a:p>
            <a:r>
              <a:rPr lang="ka-GE" sz="2900" dirty="0">
                <a:latin typeface="Sylfaen" pitchFamily="18" charset="0"/>
              </a:rPr>
              <a:t>საქართველოს ეკლესია საბჭოთა ხელისუფლების უკანასკნელ ათწლეულებში </a:t>
            </a:r>
            <a:endParaRPr lang="en-US" sz="2900" dirty="0">
              <a:latin typeface="Sylfaen" pitchFamily="18" charset="0"/>
            </a:endParaRPr>
          </a:p>
          <a:p>
            <a:pPr marL="0" indent="0">
              <a:buNone/>
            </a:pPr>
            <a:r>
              <a:rPr lang="en-US" sz="2900" b="1" dirty="0">
                <a:latin typeface="Sylfaen" pitchFamily="18" charset="0"/>
              </a:rPr>
              <a:t>V. </a:t>
            </a:r>
            <a:r>
              <a:rPr lang="ka-GE" sz="2900" b="1" dirty="0">
                <a:latin typeface="Sylfaen" pitchFamily="18" charset="0"/>
              </a:rPr>
              <a:t> საქართველოს ეკლესია პოსტსაბჭოთა პერიოდში</a:t>
            </a:r>
            <a:endParaRPr lang="en-US" sz="2900" b="1" dirty="0">
              <a:latin typeface="Sylfaen" pitchFamily="18" charset="0"/>
            </a:endParaRPr>
          </a:p>
          <a:p>
            <a:endParaRPr lang="en-US" sz="2000" dirty="0"/>
          </a:p>
          <a:p>
            <a:endParaRPr lang="en-US" sz="2000" dirty="0"/>
          </a:p>
          <a:p>
            <a:pPr lvl="0"/>
            <a:endParaRPr lang="en-US" sz="2000" dirty="0"/>
          </a:p>
          <a:p>
            <a:pPr marL="0" indent="0">
              <a:buNone/>
            </a:pPr>
            <a:endParaRPr lang="en-US" sz="2000" dirty="0"/>
          </a:p>
          <a:p>
            <a:pPr marL="514350" indent="-514350" algn="just">
              <a:buFont typeface="Arial" panose="020B0604020202020204" pitchFamily="34" charset="0"/>
              <a:buAutoNum type="romanUcPeriod"/>
            </a:pPr>
            <a:endParaRPr lang="en-US" sz="2000" dirty="0"/>
          </a:p>
          <a:p>
            <a:pPr marL="514350" indent="-514350" algn="just">
              <a:buAutoNum type="romanUcPeriod"/>
            </a:pPr>
            <a:endParaRPr lang="en-US" sz="2000" dirty="0"/>
          </a:p>
          <a:p>
            <a:pPr marL="0" indent="0" algn="just">
              <a:buNone/>
            </a:pPr>
            <a:endParaRPr lang="en-US" sz="2000" dirty="0"/>
          </a:p>
        </p:txBody>
      </p:sp>
    </p:spTree>
    <p:extLst>
      <p:ext uri="{BB962C8B-B14F-4D97-AF65-F5344CB8AC3E}">
        <p14:creationId xmlns:p14="http://schemas.microsoft.com/office/powerpoint/2010/main" val="3655769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669" y="268014"/>
            <a:ext cx="11161986" cy="851338"/>
          </a:xfrm>
        </p:spPr>
        <p:txBody>
          <a:bodyPr>
            <a:normAutofit fontScale="90000"/>
          </a:bodyPr>
          <a:lstStyle/>
          <a:p>
            <a:pPr lvl="0" algn="ctr"/>
            <a:r>
              <a:rPr lang="ka-GE" sz="2000" b="1" dirty="0"/>
              <a:t/>
            </a:r>
            <a:br>
              <a:rPr lang="ka-GE" sz="2000" b="1" dirty="0"/>
            </a:br>
            <a:r>
              <a:rPr lang="ka-GE" sz="3100" b="1" dirty="0"/>
              <a:t>კვლევის ძირითადი თემები</a:t>
            </a:r>
            <a:br>
              <a:rPr lang="ka-GE" sz="3100" b="1" dirty="0"/>
            </a:br>
            <a:r>
              <a:rPr lang="ka-GE" sz="2000" b="1" dirty="0"/>
              <a:t/>
            </a:r>
            <a:br>
              <a:rPr lang="ka-GE" sz="2000" b="1" dirty="0"/>
            </a:br>
            <a:r>
              <a:rPr lang="ka-GE" sz="2000" b="1" dirty="0"/>
              <a:t>საქართველოს მართლმადიდებელი ეკლესია XVIII ს-ის ბოლოს − XIX ს-ის დასაწყისში):</a:t>
            </a:r>
            <a:r>
              <a:rPr lang="en-US" sz="2000" b="1" dirty="0"/>
              <a:t/>
            </a:r>
            <a:br>
              <a:rPr lang="en-US" sz="2000" b="1" dirty="0"/>
            </a:br>
            <a:endParaRPr lang="en-US" sz="2000" b="1" dirty="0"/>
          </a:p>
        </p:txBody>
      </p:sp>
      <p:sp>
        <p:nvSpPr>
          <p:cNvPr id="3" name="Content Placeholder 2"/>
          <p:cNvSpPr>
            <a:spLocks noGrp="1"/>
          </p:cNvSpPr>
          <p:nvPr>
            <p:ph idx="1"/>
          </p:nvPr>
        </p:nvSpPr>
        <p:spPr>
          <a:xfrm>
            <a:off x="472966" y="1340069"/>
            <a:ext cx="11366936" cy="4918840"/>
          </a:xfrm>
        </p:spPr>
        <p:txBody>
          <a:bodyPr>
            <a:normAutofit fontScale="62500" lnSpcReduction="20000"/>
          </a:bodyPr>
          <a:lstStyle/>
          <a:p>
            <a:pPr marL="514350" indent="-514350">
              <a:buAutoNum type="arabicPeriod"/>
            </a:pPr>
            <a:r>
              <a:rPr lang="ka-GE" b="1" i="1" dirty="0"/>
              <a:t>საქართველოს მართლმადიდებელი ეკლესია XVIII ს-ის ბოლოს − XIX ს-ის დასაწყისში): </a:t>
            </a:r>
          </a:p>
          <a:p>
            <a:r>
              <a:rPr lang="ka-GE" dirty="0"/>
              <a:t>იმერეთ-აფხაზეთისა და მცხეთის საკათალიკოსო კათედრები, მათი სტატუსი, სტრუქტურა და ურთიერთმიმართება (XVIII-XIX ს-ების მიჯნაზე); </a:t>
            </a:r>
          </a:p>
          <a:p>
            <a:r>
              <a:rPr lang="ka-GE" dirty="0"/>
              <a:t>საქართველოს ეკლესიის კათოლიკოს-პატრიარქები: აფხაზეთის კათოლიკოს-პატრიარქი მაქსიმე აბაშიძე; „ქართლის კათალიკოზი და ყოვლისა საქართველოისა პატრიარქი“ ანტონ I; </a:t>
            </a:r>
          </a:p>
          <a:p>
            <a:r>
              <a:rPr lang="ka-GE" dirty="0"/>
              <a:t>ქართული ეკლესიის როლი განათლების სისტემის განვითარებაში; </a:t>
            </a:r>
          </a:p>
          <a:p>
            <a:r>
              <a:rPr lang="ka-GE" dirty="0"/>
              <a:t>ქართული ეკლესიის კათოლიკურ და გრიგორიანულ ეკლესიებთან მიმართება; არაქრისტიანულ კონფესიებთან და მოსახლეობასთან ურთიერთობის საკითხი; საქართველოს ეკლესიის მისიონერული მოღვაწეობა ჩრდილოეთ კავკასიაში და ქართული ეკლესიის ახალშენები. </a:t>
            </a:r>
            <a:endParaRPr lang="en-US" dirty="0"/>
          </a:p>
          <a:p>
            <a:pPr marL="0" indent="0">
              <a:buNone/>
            </a:pPr>
            <a:r>
              <a:rPr lang="ka-GE" dirty="0"/>
              <a:t>2. </a:t>
            </a:r>
            <a:r>
              <a:rPr lang="ka-GE" b="1" i="1" dirty="0"/>
              <a:t>რუსეთ-საქართველოს საეკლესიო ურთიერთობის ისტორიიდან: </a:t>
            </a:r>
          </a:p>
          <a:p>
            <a:r>
              <a:rPr lang="ka-GE" dirty="0"/>
              <a:t>რუსეთის შეფარული საეკლესიო პროგრამა _ საქართველოს ეკლესიაზე რუსული ეკლესიის გავლენის გაძლიერების მცდელობა; ქართველი სასულიერო პირების მოღვაწეობა რუსეთის ეპარქიებში (</a:t>
            </a:r>
            <a:r>
              <a:rPr lang="ka-GE" i="1" dirty="0"/>
              <a:t>ანტონ </a:t>
            </a:r>
            <a:r>
              <a:rPr lang="ka-GE" dirty="0"/>
              <a:t> </a:t>
            </a:r>
            <a:r>
              <a:rPr lang="ka-GE" i="1" dirty="0"/>
              <a:t>I </a:t>
            </a:r>
            <a:r>
              <a:rPr lang="ka-GE" dirty="0"/>
              <a:t>_ ვლადიმირის საარქიეპისკოპოსო კათედრაზე; </a:t>
            </a:r>
            <a:r>
              <a:rPr lang="ka-GE" i="1" dirty="0"/>
              <a:t>არქიეპისკოპოსი იოსებ სამებელი </a:t>
            </a:r>
            <a:r>
              <a:rPr lang="ka-GE" dirty="0"/>
              <a:t>_ იურიევის მონასტრის არქიმანდრიტი, </a:t>
            </a:r>
            <a:r>
              <a:rPr lang="ka-GE" i="1" dirty="0"/>
              <a:t>იოანე მანგლელი </a:t>
            </a:r>
            <a:r>
              <a:rPr lang="ka-GE" dirty="0"/>
              <a:t>მოსკოვში _ ზნამენსკის მონასტრის არქიმანდრიტი, </a:t>
            </a:r>
            <a:r>
              <a:rPr lang="ka-GE" i="1" dirty="0"/>
              <a:t>გაიოზ ბარათაშვილი </a:t>
            </a:r>
            <a:r>
              <a:rPr lang="ka-GE" dirty="0"/>
              <a:t>_ მოსკოვის სასულიერო აკადემიის კურსდამთავრებული, ასტრახანის არქიეპისკოპოსი ჩრდილოეთ კავკასიელთა გაქრისტიანების მისიის ხელმძღვანელი); </a:t>
            </a:r>
          </a:p>
          <a:p>
            <a:r>
              <a:rPr lang="ka-GE" dirty="0"/>
              <a:t>საეკლესიო საკითხი რუსეთ-საქართველოს დიპლომატიურ ურთიერთობებში (XVIII ს-ის  80-90-იანი წლები − XIX ს-ის დასაწყისი): 1783 გეორგიევსკის ტრაქტატი, ეკლესიის საკითხი რუსეთში ქართლ-კახეთის ელჩობის ნოტებში; საქართველოს ეკლესიის ავტოკეფალიის გაუქმების ისტორიული წინაპირობები.</a:t>
            </a:r>
            <a:endParaRPr lang="en-US" dirty="0"/>
          </a:p>
          <a:p>
            <a:endParaRPr lang="en-US" dirty="0"/>
          </a:p>
        </p:txBody>
      </p:sp>
    </p:spTree>
    <p:extLst>
      <p:ext uri="{BB962C8B-B14F-4D97-AF65-F5344CB8AC3E}">
        <p14:creationId xmlns:p14="http://schemas.microsoft.com/office/powerpoint/2010/main" val="611805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7103" y="126124"/>
            <a:ext cx="10486697" cy="551793"/>
          </a:xfrm>
        </p:spPr>
        <p:txBody>
          <a:bodyPr>
            <a:normAutofit fontScale="90000"/>
          </a:bodyPr>
          <a:lstStyle/>
          <a:p>
            <a:pPr algn="ctr"/>
            <a:r>
              <a:rPr lang="en-US" sz="2000" b="1" dirty="0">
                <a:latin typeface="+mn-lt"/>
              </a:rPr>
              <a:t/>
            </a:r>
            <a:br>
              <a:rPr lang="en-US" sz="2000" b="1" dirty="0">
                <a:latin typeface="+mn-lt"/>
              </a:rPr>
            </a:br>
            <a:r>
              <a:rPr lang="en-US" sz="2000" b="1" dirty="0">
                <a:latin typeface="+mn-lt"/>
              </a:rPr>
              <a:t/>
            </a:r>
            <a:br>
              <a:rPr lang="en-US" sz="2000" b="1" dirty="0">
                <a:latin typeface="+mn-lt"/>
              </a:rPr>
            </a:br>
            <a:r>
              <a:rPr lang="ka-GE" sz="2000" b="1" dirty="0">
                <a:latin typeface="+mn-lt"/>
              </a:rPr>
              <a:t>რუსეთის იმპერიის საეკლესიო პოლიტიკა საქართველოში (1801-1917 </a:t>
            </a:r>
            <a:r>
              <a:rPr lang="en-US" sz="2000" b="1" dirty="0">
                <a:latin typeface="+mn-lt"/>
              </a:rPr>
              <a:t>)</a:t>
            </a:r>
            <a:r>
              <a:rPr lang="ka-GE" sz="2000" b="1" dirty="0">
                <a:latin typeface="+mn-lt"/>
              </a:rPr>
              <a:t/>
            </a:r>
            <a:br>
              <a:rPr lang="ka-GE" sz="2000" b="1" dirty="0">
                <a:latin typeface="+mn-lt"/>
              </a:rPr>
            </a:br>
            <a:r>
              <a:rPr lang="ka-GE" sz="2000" dirty="0">
                <a:latin typeface="+mn-lt"/>
              </a:rPr>
              <a:t/>
            </a:r>
            <a:br>
              <a:rPr lang="ka-GE" sz="2000" dirty="0">
                <a:latin typeface="+mn-lt"/>
              </a:rPr>
            </a:br>
            <a:endParaRPr lang="en-US" sz="2000" dirty="0">
              <a:latin typeface="+mn-lt"/>
            </a:endParaRPr>
          </a:p>
        </p:txBody>
      </p:sp>
      <p:sp>
        <p:nvSpPr>
          <p:cNvPr id="3" name="Content Placeholder 2"/>
          <p:cNvSpPr>
            <a:spLocks noGrp="1"/>
          </p:cNvSpPr>
          <p:nvPr>
            <p:ph idx="1"/>
          </p:nvPr>
        </p:nvSpPr>
        <p:spPr>
          <a:xfrm>
            <a:off x="331076" y="725214"/>
            <a:ext cx="11205250" cy="5722883"/>
          </a:xfrm>
        </p:spPr>
        <p:txBody>
          <a:bodyPr>
            <a:noAutofit/>
          </a:bodyPr>
          <a:lstStyle/>
          <a:p>
            <a:pPr marL="0" indent="0" algn="ctr">
              <a:buNone/>
            </a:pPr>
            <a:r>
              <a:rPr lang="ka-GE" sz="2000" b="1" dirty="0"/>
              <a:t>1801-1810 _ რუსეთის იმპერიის მიერ საქართველოს ტერიტორიების ოკუპაცია-ანექსია _ საქართველოს ეკლესიის ავტოკეფალიის გაუქმებამდე.</a:t>
            </a:r>
            <a:endParaRPr lang="en-US" sz="2000" dirty="0"/>
          </a:p>
          <a:p>
            <a:pPr>
              <a:lnSpc>
                <a:spcPct val="100000"/>
              </a:lnSpc>
            </a:pPr>
            <a:r>
              <a:rPr lang="ka-GE" sz="2000" dirty="0"/>
              <a:t>რუსეთის მიერ საქართველოს ოკუპაცია და ანექსია; </a:t>
            </a:r>
          </a:p>
          <a:p>
            <a:pPr>
              <a:lnSpc>
                <a:spcPct val="100000"/>
              </a:lnSpc>
            </a:pPr>
            <a:r>
              <a:rPr lang="ka-GE" sz="2000" dirty="0"/>
              <a:t>ქართლ-კახეთისა და იმერეთის სამეფოების გაუქმება; </a:t>
            </a:r>
          </a:p>
          <a:p>
            <a:pPr>
              <a:lnSpc>
                <a:spcPct val="100000"/>
              </a:lnSpc>
            </a:pPr>
            <a:r>
              <a:rPr lang="ka-GE" sz="2000" dirty="0"/>
              <a:t>რუსეთის იმპერიის სეკლესიო პოლიტიკა საქართველოში  ავტოკეფალიის გაუქმებამდე (1801-1811): </a:t>
            </a:r>
          </a:p>
          <a:p>
            <a:pPr>
              <a:lnSpc>
                <a:spcPct val="100000"/>
              </a:lnSpc>
            </a:pPr>
            <a:r>
              <a:rPr lang="ka-GE" sz="2000" dirty="0"/>
              <a:t>საქართველოს კათოლიკოს-პატრიარქი ანტონ II; </a:t>
            </a:r>
          </a:p>
          <a:p>
            <a:pPr>
              <a:lnSpc>
                <a:spcPct val="100000"/>
              </a:lnSpc>
            </a:pPr>
            <a:r>
              <a:rPr lang="ka-GE" sz="2000" dirty="0"/>
              <a:t>კავკასიის რუსული ადმინისტრაციის მიერ საქართველოს ეკლესიის კონტროლი: ცნობების შეგროვება საქართველოს ეკლესიის  ეკონომიკური მდგომარეობის, საქართველოს ეკლესიისა და კათოლიკოს-პატრიარქის უფლებების შეზღუდვის მცდელობები.  </a:t>
            </a:r>
          </a:p>
          <a:p>
            <a:pPr>
              <a:lnSpc>
                <a:spcPct val="100000"/>
              </a:lnSpc>
            </a:pPr>
            <a:r>
              <a:rPr lang="ka-GE" sz="2000" dirty="0"/>
              <a:t>საქართველოს ეკლესიის რეორგანიზაციის პროექტის მომზადება ვარლამ ერისთავის მიერ.</a:t>
            </a:r>
          </a:p>
        </p:txBody>
      </p:sp>
    </p:spTree>
    <p:extLst>
      <p:ext uri="{BB962C8B-B14F-4D97-AF65-F5344CB8AC3E}">
        <p14:creationId xmlns:p14="http://schemas.microsoft.com/office/powerpoint/2010/main" val="3119355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3774"/>
            <a:ext cx="10515600" cy="436727"/>
          </a:xfrm>
        </p:spPr>
        <p:txBody>
          <a:bodyPr>
            <a:normAutofit fontScale="90000"/>
          </a:bodyPr>
          <a:lstStyle/>
          <a:p>
            <a:pPr algn="ctr"/>
            <a:r>
              <a:rPr lang="ka-GE" sz="2000" b="1" dirty="0"/>
              <a:t>1811-1814_ 1850   აღმოსავლეთ და დასავლეთ საქართველოში ეკლესიის ავტოკეფალიის გაუქმება  _ რუსული საეკლესიო მმართველობის მოდელის დამკვიდრება</a:t>
            </a:r>
            <a:endParaRPr lang="en-US" sz="2000" b="1" dirty="0"/>
          </a:p>
        </p:txBody>
      </p:sp>
      <p:sp>
        <p:nvSpPr>
          <p:cNvPr id="3" name="Content Placeholder 2"/>
          <p:cNvSpPr>
            <a:spLocks noGrp="1"/>
          </p:cNvSpPr>
          <p:nvPr>
            <p:ph idx="1"/>
          </p:nvPr>
        </p:nvSpPr>
        <p:spPr>
          <a:xfrm>
            <a:off x="450375" y="709684"/>
            <a:ext cx="11259403" cy="5882185"/>
          </a:xfrm>
        </p:spPr>
        <p:txBody>
          <a:bodyPr>
            <a:normAutofit fontScale="55000" lnSpcReduction="20000"/>
          </a:bodyPr>
          <a:lstStyle/>
          <a:p>
            <a:endParaRPr lang="ka-GE" sz="2900" dirty="0"/>
          </a:p>
          <a:p>
            <a:r>
              <a:rPr lang="ka-GE" sz="2900" dirty="0"/>
              <a:t>საქართველოს ეკლესიის ავტოკეფალიის გაუქმება და  საეკლესიო მმართველობის რუსული მოდელის დამყარება აღმოსავლეთ და დასავლეთ საქართველოში (1811-181</a:t>
            </a:r>
            <a:r>
              <a:rPr lang="en-US" sz="2900" dirty="0"/>
              <a:t>4</a:t>
            </a:r>
            <a:r>
              <a:rPr lang="ka-GE" sz="2900" dirty="0"/>
              <a:t>). </a:t>
            </a:r>
          </a:p>
          <a:p>
            <a:r>
              <a:rPr lang="ka-GE" sz="2900" dirty="0"/>
              <a:t>საქართველოს ეკლესიის რეორგანიზაცია რუსული ეკლესიის სისტემის მიხედვით:  საქართველოს საეგზარქოსოს შექმნა და მისი მართვის სისტემა: დიკასტერია (1811-1814); საეგზარქოსოს რაობა, საზღვრები, მიზნები, ამოცანები. </a:t>
            </a:r>
          </a:p>
          <a:p>
            <a:r>
              <a:rPr lang="ka-GE" sz="2900" dirty="0"/>
              <a:t>დოსითეოს ფიცხელაურის პროექტი: საქართველო-იმერეთის სინოდალური კანტორა. საეკლესიო აჯანყება დასავლეთ საქართველოში. რუსეთის საეკლესიო პოლიტიკა დასავლეთ საქართველოში </a:t>
            </a:r>
            <a:r>
              <a:rPr lang="en-US" sz="2900" dirty="0"/>
              <a:t>XIX </a:t>
            </a:r>
            <a:r>
              <a:rPr lang="ka-GE" sz="2900" dirty="0"/>
              <a:t>ს-ის პირველ ნახევარში.</a:t>
            </a:r>
          </a:p>
          <a:p>
            <a:r>
              <a:rPr lang="ka-GE" sz="2900" dirty="0"/>
              <a:t> საქართველოს საეგზარქოსოს  რეფორმირების ცდები:  ეკლესიის უძრავ-მოძრავი ქონების აღრიცხვა და ჩამორთმევა;  საეკლესიო მიწების სეკულარიზაცია და სახელმწიფო ხაზინისათვის გადაცემა; ადმინისტრაციულ-ტერიტორიული რეფორმა; ეპარქიების რიცხვის შემცირება. საეგზარქოსოს ფინანსური უზრუნველყოფის რუსული მოდელის მიხედვით რეფორმირება: გადასახადების კომუტაცია,  მღვდელმსახურთათვის  საშტატო განრიგის დაწესება (1 ეკლესია 80-100 კომლზე, თემში ეკლესიების რაოდენობის შემცირება, მრევლისა და ეკლესიასთან კომუნიკაციის გაძნელება). </a:t>
            </a:r>
          </a:p>
          <a:p>
            <a:r>
              <a:rPr lang="ka-GE" sz="2500" dirty="0"/>
              <a:t>ღვთისმსახურების  სლავური ტიპიკონის დაწესება; ქართული გალობის აკრძალვა .</a:t>
            </a:r>
          </a:p>
          <a:p>
            <a:r>
              <a:rPr lang="ka-GE" sz="2900" dirty="0"/>
              <a:t>სასულიერო განათლების სისტემა საქართველოს საეგზარქოსოში. (საქართველოში ეროვნული სასულიერო განათლების სასწავლებლების გაუქმება, რუსული სასულიერო სემინარია თბილისში, სამაზრო და სამრევლო სასწავლებლები გორში და თელავში. პროგრამების შედგენა რუსეთის სახელმწიფო ინტერესებისა და პოლიტიკის შესაბამისად, მიზანი რუსული სულისკვეთების სასულიერო კადრების, მღვდლების მომზადება, თუმცა  რუსულ ენასთან ერთად ადგილობრივი ენების სწავლება ჯერჯერობით შენარჩუნებულია. </a:t>
            </a:r>
          </a:p>
          <a:p>
            <a:r>
              <a:rPr lang="ka-GE" sz="2900" dirty="0"/>
              <a:t>საეგზარქოსოს სამონასტრო პოლიტიკა საქართველოში (მონასტრების ნაწილის გაუქმება, მონასტრების გადაქცევა ანტიქართული პროპაგანდის ცენტრებად) </a:t>
            </a:r>
          </a:p>
          <a:p>
            <a:r>
              <a:rPr lang="ka-GE" sz="2900" dirty="0"/>
              <a:t>სამისიონერო და საეკლესიო-რელიგიური ორგანიზაციების საქმიანობა საქართველოს საეგზარქოსოში: „ოსეთის სასულიერო კომისიის“ (1814-1859) აღდგენა</a:t>
            </a:r>
            <a:endParaRPr lang="en-US" sz="1800" dirty="0"/>
          </a:p>
          <a:p>
            <a:r>
              <a:rPr lang="ka-GE" sz="2900" dirty="0"/>
              <a:t>სახელმწიფო-ადმინისტრაციული და საეკლესიო-ადმინისტრაციული საზღვრების მიმართება. სასაზღვრო რეგიონების ეთნიკურ-რელიგიური  რუკა (არაქართული მოსახლეობის მასობრივი ჩამოსახლება საქართველოს სხვადასხვა რეგიონებში).</a:t>
            </a:r>
          </a:p>
          <a:p>
            <a:endParaRPr lang="ka-GE" sz="2900" dirty="0"/>
          </a:p>
        </p:txBody>
      </p:sp>
    </p:spTree>
    <p:extLst>
      <p:ext uri="{BB962C8B-B14F-4D97-AF65-F5344CB8AC3E}">
        <p14:creationId xmlns:p14="http://schemas.microsoft.com/office/powerpoint/2010/main" val="302709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3421"/>
            <a:ext cx="10515600" cy="472965"/>
          </a:xfrm>
        </p:spPr>
        <p:txBody>
          <a:bodyPr>
            <a:normAutofit fontScale="90000"/>
          </a:bodyPr>
          <a:lstStyle/>
          <a:p>
            <a:pPr algn="ctr"/>
            <a:r>
              <a:rPr lang="en-US" sz="2200" b="1" dirty="0">
                <a:latin typeface="+mn-lt"/>
              </a:rPr>
              <a:t/>
            </a:r>
            <a:br>
              <a:rPr lang="en-US" sz="2200" b="1" dirty="0">
                <a:latin typeface="+mn-lt"/>
              </a:rPr>
            </a:br>
            <a:r>
              <a:rPr lang="ka-GE" sz="2000" b="1" dirty="0"/>
              <a:t> 1850-1900    საქართველოს საეგზარქოსოში რუსული მმართველობის მოდელის განმტკიცება</a:t>
            </a:r>
            <a:r>
              <a:rPr lang="en-US" sz="2200" b="1" dirty="0">
                <a:latin typeface="+mn-lt"/>
              </a:rPr>
              <a:t/>
            </a:r>
            <a:br>
              <a:rPr lang="en-US" sz="2200" b="1" dirty="0">
                <a:latin typeface="+mn-lt"/>
              </a:rPr>
            </a:br>
            <a:endParaRPr lang="en-US" sz="2200" dirty="0"/>
          </a:p>
        </p:txBody>
      </p:sp>
      <p:sp>
        <p:nvSpPr>
          <p:cNvPr id="3" name="Content Placeholder 2"/>
          <p:cNvSpPr>
            <a:spLocks noGrp="1"/>
          </p:cNvSpPr>
          <p:nvPr>
            <p:ph idx="1"/>
          </p:nvPr>
        </p:nvSpPr>
        <p:spPr>
          <a:xfrm>
            <a:off x="504967" y="677917"/>
            <a:ext cx="11177281" cy="5859361"/>
          </a:xfrm>
        </p:spPr>
        <p:txBody>
          <a:bodyPr>
            <a:normAutofit fontScale="47500" lnSpcReduction="20000"/>
          </a:bodyPr>
          <a:lstStyle/>
          <a:p>
            <a:r>
              <a:rPr lang="ka-GE" dirty="0"/>
              <a:t>საეკლესიო-ადმინისტრაციული ცვლილებები  იმპერიის ტერიტორიული ადმინისტრაცული პოლიტიკის ინტერესების შესაბამისად .</a:t>
            </a:r>
          </a:p>
          <a:p>
            <a:r>
              <a:rPr lang="ka-GE" dirty="0"/>
              <a:t>სასწავლო-საგანმანათლებლო პოლიტიკა (რუსული სასულიერი სასწავლებლების ქსელის გაფართოება, ქართული ენის დევნა, ქართულ ენაზე ღვთისმსახერებისა და სასულიერო განათლების მაქსიმალური შეზღუდვა. ქართველი სამღვდელოების ჩანაცვლება რუსი ეროვნების სასულიერო პირებით. </a:t>
            </a:r>
          </a:p>
          <a:p>
            <a:r>
              <a:rPr lang="ka-GE" dirty="0"/>
              <a:t>ქართული  ეთნიკური ჯგუფების ერთობის რღვევის მცდელობა, კუთხური ენების აღორძინება: მეგრელები, სვანები, ხევსურები, აჭარლები მიიჩნიეს არაქართულ ეთნოსებად. რუსული ენის შესასწავლად კუთხური ენების გამოყენება, მეგრული ანბანისა და სვანური_ „ლუშნუ ანბანის“ შექმნა რუსული გრაფიკის გამოყენებით. კუთხურ ენებზე სასულიერო ლიტერატურის თარგმანა.</a:t>
            </a:r>
            <a:endParaRPr lang="en-US" dirty="0"/>
          </a:p>
          <a:p>
            <a:r>
              <a:rPr lang="ka-GE" dirty="0"/>
              <a:t>  სამისიონერო საქმიანობის გააქტიურება და სასულიერო მისიებისათვის განსაკუთრებული როლის განსაზღვრა, მისიების ფუნქციების გაზრდა: „ოსეთის სასულიერო კომისიის გაუქმება“ და „კავკასიაში ქრისტიანობის აღმდგენელი საზოგადოების“ დაარსება.</a:t>
            </a:r>
            <a:endParaRPr lang="en-US" dirty="0"/>
          </a:p>
          <a:p>
            <a:r>
              <a:rPr lang="ka-GE" dirty="0"/>
              <a:t>საეგზარქოსოს პოლიტიკა სხვადასხვა კონფესიებთან მიმართებით: საქართველოში ქართველ კათოლიკეთა შევიწროება.  ქართული კათილიკური ეკლესიაში ქართულ ენაზე რიტის შესრულების აკრძალვა. მისი მრევლის მიერთება სომხურ კათოლიკურ ეკლესიასთან, სადაც დაშვებული იყო სომხურ ენაზე ღვთისმსახურების შესრულება. ქართველ კათოლიკეთა არმენიზაციის პროცესი.  მუსლიმთა დევნა: მუჰაჯირობა.</a:t>
            </a:r>
            <a:endParaRPr lang="en-US" dirty="0"/>
          </a:p>
          <a:p>
            <a:pPr lvl="0"/>
            <a:r>
              <a:rPr lang="ka-GE" dirty="0"/>
              <a:t>საეგზარქოსო XIX ს-ის 60-90 წლებში. პოლიტიკური რეაქცია და რეაქციული საეკლესიო ღონისძიებები საეგზარქოსოში, რუსუფიკაციის გაძლერება. </a:t>
            </a:r>
          </a:p>
          <a:p>
            <a:r>
              <a:rPr lang="ka-GE" dirty="0"/>
              <a:t>ტაძრების რესტავრაციის პროექტები (ავთენტური იერსახის დაკარგვა,   ტაძრების კედლების მასიური შეთეთრება) </a:t>
            </a:r>
            <a:endParaRPr lang="en-US" dirty="0"/>
          </a:p>
          <a:p>
            <a:r>
              <a:rPr lang="ka-GE" dirty="0"/>
              <a:t>ქართული კულტურული მემკვიდრეობისა და საეკლესიო ქონების ძარცვა. (აქტიურდება ქართული საეკლესიო სიწმინდეების მითვისების პროცესი: კოლექციონერებზე იყიდება  ქართული კულტურული მემკვიდრეობის ნიმუშები, მაგ.: საქართველოს ყოფილი საკათალიკოსოს უძვირფასესი საეკლესიო სამოსელი და აღჭურვილობა, გელათის მონასტრიდან გაიტაცეს ხახულის ხატი. გაიძარცვა ბოდბის, ალავერდის, ჯუმათის, თბილისის სიონისა და მეტესის,  მცხეთის ტაძრების ძვირფასეულობა და ხატები, მათი დიდი ნაწილი ბოტკინის ზვენიგოროდსკის, სტროგანოვების კერზო კოლექციებსი აღმოჩნდა, ნაწილი ევროპის და ამერიკის მუზეუმებში მოხვდა. გაძარცული და მოპარული ნიუშების ნაცვლად ხშირად მხატვარ საზიკოვის იაფფასიანი ასლებით ანაცვლებდნენ)</a:t>
            </a:r>
          </a:p>
          <a:p>
            <a:r>
              <a:rPr lang="ka-GE" dirty="0"/>
              <a:t>ქართული საზოგადოების მიერ საქართველოს მონასტრებში არსებული სიძველეების, ხელნაწერების, წყაროების მოძიება, აღწერა და შესწავლა. სასულიერო პირების სამეცნიერო მოღვაწეობა, საეკლესიო ისტორიოგრაფიის განვითარება საქართველოში. საეკლესიო მუზეუმის დაარსება, „წერა-კითხვის გამავრცელებელი საზოგადოების“ მოღვაწეობა სიძველეთა შეგროვების საქმეში, საისტორიო-საეთნოგრაფიო  საზოგადოება და ა. შ.</a:t>
            </a:r>
            <a:endParaRPr lang="en-US" dirty="0"/>
          </a:p>
          <a:p>
            <a:pPr lvl="0"/>
            <a:r>
              <a:rPr lang="ka-GE" dirty="0"/>
              <a:t>სასულიერო ჟურნალისტიკა, პერიოდული გამოცემები.</a:t>
            </a:r>
          </a:p>
          <a:p>
            <a:pPr lvl="0"/>
            <a:r>
              <a:rPr lang="ka-GE" dirty="0"/>
              <a:t>საეკლესიო კვლევები და საეკლესიო ისტორიოგრაფიის განვითარება.</a:t>
            </a:r>
            <a:endParaRPr lang="en-US" dirty="0"/>
          </a:p>
          <a:p>
            <a:pPr lvl="0"/>
            <a:r>
              <a:rPr lang="ka-GE" dirty="0"/>
              <a:t>„მოგზაურობები“, როგორც  საქართველოს  ისტორიული რეგიონების საეკლესიო-რელიგიური ყოფის ამსახველი წყარო. </a:t>
            </a:r>
            <a:endParaRPr lang="en-US" dirty="0"/>
          </a:p>
          <a:p>
            <a:endParaRPr lang="en-US" dirty="0"/>
          </a:p>
        </p:txBody>
      </p:sp>
    </p:spTree>
    <p:extLst>
      <p:ext uri="{BB962C8B-B14F-4D97-AF65-F5344CB8AC3E}">
        <p14:creationId xmlns:p14="http://schemas.microsoft.com/office/powerpoint/2010/main" val="129329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2248"/>
            <a:ext cx="10515600" cy="504498"/>
          </a:xfrm>
        </p:spPr>
        <p:txBody>
          <a:bodyPr>
            <a:noAutofit/>
          </a:bodyPr>
          <a:lstStyle/>
          <a:p>
            <a:pPr algn="ctr"/>
            <a:r>
              <a:rPr lang="en-US" sz="2000" b="1" dirty="0"/>
              <a:t> </a:t>
            </a:r>
            <a:r>
              <a:rPr lang="ka-GE" sz="2000" b="1" dirty="0"/>
              <a:t>რუსეთის საეკლესიო პოლიტიკა  საქართველოში 1900-1917 წწ.</a:t>
            </a:r>
            <a:br>
              <a:rPr lang="ka-GE" sz="2000" b="1" dirty="0"/>
            </a:br>
            <a:endParaRPr lang="en-US" sz="2000" b="1" dirty="0"/>
          </a:p>
        </p:txBody>
      </p:sp>
      <p:sp>
        <p:nvSpPr>
          <p:cNvPr id="3" name="Content Placeholder 2"/>
          <p:cNvSpPr>
            <a:spLocks noGrp="1"/>
          </p:cNvSpPr>
          <p:nvPr>
            <p:ph idx="1"/>
          </p:nvPr>
        </p:nvSpPr>
        <p:spPr>
          <a:xfrm>
            <a:off x="838199" y="723332"/>
            <a:ext cx="10516737" cy="5453632"/>
          </a:xfrm>
        </p:spPr>
        <p:txBody>
          <a:bodyPr>
            <a:normAutofit fontScale="70000" lnSpcReduction="20000"/>
          </a:bodyPr>
          <a:lstStyle/>
          <a:p>
            <a:endParaRPr lang="ka-GE" dirty="0"/>
          </a:p>
          <a:p>
            <a:r>
              <a:rPr lang="ka-GE" dirty="0"/>
              <a:t>სახელმწიფო ეკლესიის გავლენის შესუსტება საზოგადოებაში: რევოლუციური იდეებისა და ათეიზმის გავრცელება.  ამ პროცესების ასახვა საქართველოს საეკლესიო ცხოვრებაში.</a:t>
            </a:r>
          </a:p>
          <a:p>
            <a:r>
              <a:rPr lang="ka-GE" dirty="0"/>
              <a:t>ავტოკეფალური მოძრაობის დასაწყისი საქართველოში: გამათავისუფლებელი მოძრაობის ახალი მიმართულება. ქართველი სამღვდელოების და მეცნიერების, პოლიტიკური პარტიების, საზოგადოების  ბრძოლა საქართველოს ეკლესიის სტატუსის აღდგენისთვის.</a:t>
            </a:r>
          </a:p>
          <a:p>
            <a:r>
              <a:rPr lang="ka-GE" dirty="0"/>
              <a:t>ქართველი მღვდელმთვრების ახალი თაობა: ალექსანდრე ოქროპირიძე, პეტრე კონჭოშვილი, ლეონიდე ოქროპირიძე, კირიონ საძაგლიშვილი, ამბროსი ხელაია, კალისტრატე ცინცაძე  და სხვები ეკლესიის ავტოკეფაალიისთვის ბრძოლაში</a:t>
            </a:r>
          </a:p>
          <a:p>
            <a:r>
              <a:rPr lang="ka-GE" dirty="0"/>
              <a:t>საქართველოს ეკლესიის საკითხი რუსეთის უწმინდეს სინოდში (ეპისკოპოსები კირიონი, ლეონიდე, ხახანაშვილი, ცაგარელი, მარი პოზიცია) და მისი შედეგები</a:t>
            </a:r>
          </a:p>
          <a:p>
            <a:r>
              <a:rPr lang="ka-GE" dirty="0"/>
              <a:t>საქართველოს საეგზარქოსოს რეორგანიზაციის საკითხი 1900-1917 წწ., საქართველოს საეგზარქოსოს გაუქმების მცდელობები. რუსეთის ხელისუფლების ბრძოლა ავტოკეფალური მოძრაობის წინააღმდეგ.</a:t>
            </a:r>
          </a:p>
          <a:p>
            <a:pPr lvl="0"/>
            <a:r>
              <a:rPr lang="ka-GE" dirty="0"/>
              <a:t>საქართველოს საეგზარქოსოს მმართველები _  ეგზაქოსები. ეგზარქოსთა მოღვაწეობა და შედეგები.</a:t>
            </a:r>
          </a:p>
          <a:p>
            <a:pPr lvl="0"/>
            <a:r>
              <a:rPr lang="ka-GE" dirty="0"/>
              <a:t>ქართველი მღვდელმთავრები რუსეთის  იმპერიაში ( </a:t>
            </a:r>
            <a:r>
              <a:rPr lang="en-US" dirty="0"/>
              <a:t>XIX-XX </a:t>
            </a:r>
            <a:r>
              <a:rPr lang="ka-GE" dirty="0"/>
              <a:t>სს.) (პროსოპოგრაფია)</a:t>
            </a:r>
          </a:p>
          <a:p>
            <a:pPr lvl="0"/>
            <a:endParaRPr lang="ka-GE" dirty="0"/>
          </a:p>
          <a:p>
            <a:pPr lvl="0"/>
            <a:endParaRPr lang="en-US" dirty="0"/>
          </a:p>
          <a:p>
            <a:endParaRPr lang="ka-GE" dirty="0"/>
          </a:p>
          <a:p>
            <a:endParaRPr lang="en-US" dirty="0"/>
          </a:p>
        </p:txBody>
      </p:sp>
    </p:spTree>
    <p:extLst>
      <p:ext uri="{BB962C8B-B14F-4D97-AF65-F5344CB8AC3E}">
        <p14:creationId xmlns:p14="http://schemas.microsoft.com/office/powerpoint/2010/main" val="3296487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2337"/>
          </a:xfrm>
        </p:spPr>
        <p:txBody>
          <a:bodyPr>
            <a:normAutofit fontScale="90000"/>
          </a:bodyPr>
          <a:lstStyle/>
          <a:p>
            <a:pPr algn="ctr"/>
            <a:r>
              <a:rPr lang="ka-GE" sz="2000" b="1" dirty="0">
                <a:latin typeface="+mn-lt"/>
              </a:rPr>
              <a:t/>
            </a:r>
            <a:br>
              <a:rPr lang="ka-GE" sz="2000" b="1" dirty="0">
                <a:latin typeface="+mn-lt"/>
              </a:rPr>
            </a:br>
            <a:r>
              <a:rPr lang="ka-GE" sz="2000" b="1" dirty="0">
                <a:latin typeface="+mn-lt"/>
              </a:rPr>
              <a:t/>
            </a:r>
            <a:br>
              <a:rPr lang="ka-GE" sz="2000" b="1" dirty="0">
                <a:latin typeface="+mn-lt"/>
              </a:rPr>
            </a:br>
            <a:r>
              <a:rPr lang="ka-GE" sz="2000" b="1" dirty="0">
                <a:latin typeface="+mn-lt"/>
              </a:rPr>
              <a:t>საქართველოს ეკლესია 1917-1921 წწ. ; საქართველოს ეკლესიის ავტოკეფალიის აღდგენა. საქართველოს ეკლესიის  სტატუსის განმტკიცებისა და დაკანონებისთვის ბრძოლა. </a:t>
            </a:r>
            <a:br>
              <a:rPr lang="ka-GE" sz="2000" b="1" dirty="0">
                <a:latin typeface="+mn-lt"/>
              </a:rPr>
            </a:br>
            <a:r>
              <a:rPr lang="en-US" sz="2000" dirty="0">
                <a:latin typeface="+mn-lt"/>
              </a:rPr>
              <a:t/>
            </a:r>
            <a:br>
              <a:rPr lang="en-US" sz="2000" dirty="0">
                <a:latin typeface="+mn-lt"/>
              </a:rPr>
            </a:br>
            <a:endParaRPr lang="en-US" sz="2000" dirty="0">
              <a:latin typeface="+mn-lt"/>
            </a:endParaRPr>
          </a:p>
        </p:txBody>
      </p:sp>
      <p:sp>
        <p:nvSpPr>
          <p:cNvPr id="3" name="Content Placeholder 2"/>
          <p:cNvSpPr>
            <a:spLocks noGrp="1"/>
          </p:cNvSpPr>
          <p:nvPr>
            <p:ph idx="1"/>
          </p:nvPr>
        </p:nvSpPr>
        <p:spPr>
          <a:xfrm>
            <a:off x="331076" y="1056290"/>
            <a:ext cx="11430000" cy="5407572"/>
          </a:xfrm>
        </p:spPr>
        <p:txBody>
          <a:bodyPr>
            <a:normAutofit fontScale="55000" lnSpcReduction="20000"/>
          </a:bodyPr>
          <a:lstStyle/>
          <a:p>
            <a:pPr marL="0" indent="0">
              <a:buNone/>
            </a:pPr>
            <a:r>
              <a:rPr lang="ka-GE" b="1" dirty="0"/>
              <a:t>1. საქართველოს ეკლესია  ამიერკავკასიაში რუსეთის დროებითი ხელისუფლების  (ოზაკომის) და ამიერკავკასიის კომისარიატის არსებობის  პირობებში</a:t>
            </a:r>
            <a:endParaRPr lang="en-US" dirty="0"/>
          </a:p>
          <a:p>
            <a:pPr lvl="0"/>
            <a:r>
              <a:rPr lang="ka-GE" dirty="0"/>
              <a:t>თებერვლის რევოლუცია რუსეთში და მისი გავლენა საქართველოს ეკლესიაში მიმდინარე პროცესებზე. საქართველოს ეკლესიის დროებითი მმართველობის მიერ საქართველოს ეკლესიის ავტოკეფალიის აღდგენა (1917, 12 მარტი)</a:t>
            </a:r>
            <a:endParaRPr lang="en-US" dirty="0"/>
          </a:p>
          <a:p>
            <a:pPr lvl="0"/>
            <a:r>
              <a:rPr lang="ka-GE" dirty="0"/>
              <a:t>საქართველოს ეკლესიის მართვის პროექტები ავტოკეფალიის აღდგენის შემდეგ (საქართველოს ეკლესიის დროებითი მმართველობის პროექტი: ავტოკეფალია ტერიტორიული ნიშნით). </a:t>
            </a:r>
            <a:endParaRPr lang="en-US" dirty="0"/>
          </a:p>
          <a:p>
            <a:r>
              <a:rPr lang="ka-GE" dirty="0"/>
              <a:t>რუსეთის დროებითი მთავრობის წარმომადგენლობის „ოზაკომის“ („კავკასიაში განსაკუთრებული კომიტეტის“) საეკლესიო პოლიტიკა საქართველოში, დროებითი მთავრობის მიერ საქართველოს ეკლესიის ავტოკეფალია ეროვნული ნიშნით აღიარება. </a:t>
            </a:r>
          </a:p>
          <a:p>
            <a:r>
              <a:rPr lang="ka-GE" dirty="0"/>
              <a:t>სრულიად საქართველოს საეკლესიო კრება და  საქართველოს  კათოლიკოს-პატრიარქის არჩევა. საქართველოს ეკლესიის კათოლიკოს-პატრიარქის კირიონ</a:t>
            </a:r>
            <a:r>
              <a:rPr lang="en-US" dirty="0"/>
              <a:t> II </a:t>
            </a:r>
            <a:r>
              <a:rPr lang="ka-GE" dirty="0"/>
              <a:t>ეპისტოლეები. მიმართვები: მრევლს, მსოფლიო პატრიარქს, რომის პაპს. </a:t>
            </a:r>
          </a:p>
          <a:p>
            <a:r>
              <a:rPr lang="ka-GE" dirty="0"/>
              <a:t>პატრიარქობის აღდგენა რუსეთის ეკლესიაში. კავკასიის საეგზარქოსოს დაარსება, მისი ბრძოლა საქართველოს ეკლესიის დაკანონების წინააღმდეგ,  რუსეთის ეკლესიასთან ქონების გამიჯვნის პრობლემები. </a:t>
            </a:r>
            <a:endParaRPr lang="en-US" dirty="0"/>
          </a:p>
          <a:p>
            <a:pPr marL="0" lvl="0" indent="0">
              <a:buNone/>
            </a:pPr>
            <a:r>
              <a:rPr lang="ka-GE" b="1" dirty="0"/>
              <a:t>2. საქართველოს ეკლესია საქართველოს დემოკრატიული რესპუბლიკაში</a:t>
            </a:r>
            <a:endParaRPr lang="en-US" dirty="0"/>
          </a:p>
          <a:p>
            <a:pPr lvl="0"/>
            <a:r>
              <a:rPr lang="ka-GE" dirty="0"/>
              <a:t>საქართველოს სახელმწიფოებრივი დამოუკიდებლობის აღდგენა. </a:t>
            </a:r>
            <a:endParaRPr lang="en-US" dirty="0"/>
          </a:p>
          <a:p>
            <a:r>
              <a:rPr lang="ka-GE" dirty="0"/>
              <a:t>ეკლესია საქართველოს დემოკრატიული რესპუბლიკაში. საქართველოს ეკლესია ავტოკეფალიის აღდგენის პირველ წლებში (სტრუქტურა, იურისდიქცია, მმართველობის ფორმები). ეკლესიის სახელმწიფოსგან  გამოყოფა. </a:t>
            </a:r>
            <a:endParaRPr lang="en-US" dirty="0"/>
          </a:p>
          <a:p>
            <a:pPr lvl="0"/>
            <a:r>
              <a:rPr lang="ka-GE" dirty="0"/>
              <a:t>საქართველოს დემოკრატიული რესპუბლიკის მთავრობის მიერ კავკასიის საეგზარქოსოს გაუქმება (1920), მისი სამრევლოების  საქართველოს ეკლესიის იურისდიქციაში მოქცევა და რუსეთ-საქართველოს ეკლესიათა ქონებრივი დავის საკითხის ამოწურვა. საქართველოს დემოკრატიული რესპუბლიკის მთავრობის მიერ საქართველოში რუსეთის ეკლესიის არსებობის დასრულება _ ტერიტორიული ავტოკეფალიის განხორციელების აუცილებელი პირობა.</a:t>
            </a:r>
            <a:endParaRPr lang="en-US" dirty="0"/>
          </a:p>
          <a:p>
            <a:pPr lvl="0"/>
            <a:r>
              <a:rPr lang="ka-GE" dirty="0"/>
              <a:t>კათოლიკოს-პატრიარქი ლეონიდე ოქროპირიძე. საქართველოსა და რუსეთის ეკლესიების ურთიერთიერთობა; საქართველოსა და რუსეთის კათოლიკოს-პატრიარქების ეპისტოლეები. საქართველოსა და რუსეთის ეკლესიებს შორის ევქარისტული კავშირის გაწყვეტა</a:t>
            </a:r>
          </a:p>
          <a:p>
            <a:endParaRPr lang="en-US" dirty="0"/>
          </a:p>
        </p:txBody>
      </p:sp>
    </p:spTree>
    <p:extLst>
      <p:ext uri="{BB962C8B-B14F-4D97-AF65-F5344CB8AC3E}">
        <p14:creationId xmlns:p14="http://schemas.microsoft.com/office/powerpoint/2010/main" val="3826855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2337"/>
          </a:xfrm>
        </p:spPr>
        <p:txBody>
          <a:bodyPr>
            <a:normAutofit/>
          </a:bodyPr>
          <a:lstStyle/>
          <a:p>
            <a:pPr algn="ctr"/>
            <a:r>
              <a:rPr lang="ka-GE" sz="2000" b="1" dirty="0">
                <a:latin typeface="+mn-lt"/>
              </a:rPr>
              <a:t>საქართველოს ეკლესია საბჭოთა რეჟიმის პირობებში </a:t>
            </a:r>
            <a:r>
              <a:rPr lang="en-US" sz="2000" b="1" dirty="0">
                <a:latin typeface="+mn-lt"/>
              </a:rPr>
              <a:t>1921-199</a:t>
            </a:r>
            <a:r>
              <a:rPr lang="ka-GE" sz="2000" b="1" dirty="0">
                <a:latin typeface="+mn-lt"/>
              </a:rPr>
              <a:t>1</a:t>
            </a:r>
            <a:endParaRPr lang="en-US" sz="2000" b="1" dirty="0">
              <a:latin typeface="+mn-lt"/>
            </a:endParaRPr>
          </a:p>
        </p:txBody>
      </p:sp>
      <p:sp>
        <p:nvSpPr>
          <p:cNvPr id="3" name="Content Placeholder 2"/>
          <p:cNvSpPr>
            <a:spLocks noGrp="1"/>
          </p:cNvSpPr>
          <p:nvPr>
            <p:ph idx="1"/>
          </p:nvPr>
        </p:nvSpPr>
        <p:spPr>
          <a:xfrm>
            <a:off x="551793" y="1119352"/>
            <a:ext cx="11146221" cy="5057611"/>
          </a:xfrm>
        </p:spPr>
        <p:txBody>
          <a:bodyPr>
            <a:normAutofit fontScale="55000" lnSpcReduction="20000"/>
          </a:bodyPr>
          <a:lstStyle/>
          <a:p>
            <a:pPr marL="0" indent="0">
              <a:buNone/>
            </a:pPr>
            <a:r>
              <a:rPr lang="ka-GE" b="1" dirty="0"/>
              <a:t>1. საქართველოს ეკლესია </a:t>
            </a:r>
            <a:r>
              <a:rPr lang="en-US" b="1" dirty="0"/>
              <a:t>XX </a:t>
            </a:r>
            <a:r>
              <a:rPr lang="ka-GE" b="1" dirty="0"/>
              <a:t>ს-ის 20-40იან წლებში</a:t>
            </a:r>
          </a:p>
          <a:p>
            <a:r>
              <a:rPr lang="ka-GE" dirty="0"/>
              <a:t>საქართველოს ოკუპაცია საბჭოთა რუსეთის მიერ. საქართველოს ეკლესია საქართველოში საბჭოთა რეჟიმის დამყარების საწყის ეტაპზე. ათეისტური პროპაგანდის მეთოდები საბჭოთა საქართველოში. საბჭოეთის ორი კურსი: 1. ეკლესიის სრული ლიკვიდაცია; 2. ეკლესიის მოდერნიზაცია.  ეკლესიაში განსახორციელებელი ცვლილებების მორგება საბჭოთა ხელისუფლების ინტერესებისთვის. საბჭოთა კავშირის ტერიტორიაზე არსებული მართლმადიდებელი ეკლესიების გაერთიანების მცდელობა რუსეთის ეკლესიის დაქვემდებარებაში. </a:t>
            </a:r>
          </a:p>
          <a:p>
            <a:r>
              <a:rPr lang="ka-GE" dirty="0"/>
              <a:t>ანტირელიგიური პროპაგანდის ორგანიზაცია საქართველოში: მებრძოლ უღმერთოთა კავშირი.</a:t>
            </a:r>
          </a:p>
          <a:p>
            <a:r>
              <a:rPr lang="ka-GE" dirty="0"/>
              <a:t>სასულიერო პირების რეპრესიები საბჭოთა საქართველოში, ეკლესიების ნგრევა.</a:t>
            </a:r>
          </a:p>
          <a:p>
            <a:r>
              <a:rPr lang="ka-GE" dirty="0"/>
              <a:t>„განახლების მოძრაობისა“  და „ახალი ეკლესიის“ ჩამოყალიბების მცდელობა საქართველოში </a:t>
            </a:r>
            <a:r>
              <a:rPr lang="en-US" dirty="0"/>
              <a:t>XX </a:t>
            </a:r>
            <a:r>
              <a:rPr lang="ka-GE" dirty="0"/>
              <a:t>ს-ის 20-30-იან წლებში და შედეგები. ამ ეკლესიების მარცხი საქართველოში. </a:t>
            </a:r>
          </a:p>
          <a:p>
            <a:r>
              <a:rPr lang="ka-GE" dirty="0"/>
              <a:t>საქართველოს ეკლესია მეორე მსოფლიო ომის პერიოდში. საბჭოთა საეკლესიო პოლიტიკა საქართველოში </a:t>
            </a:r>
            <a:r>
              <a:rPr lang="en-US" dirty="0"/>
              <a:t>XX </a:t>
            </a:r>
            <a:r>
              <a:rPr lang="ka-GE" dirty="0"/>
              <a:t>ს-ის 40-იან წლებში. საქართველოს ეკლესიის ავტოკეფალიის აღიარება რუსეთის ეკლესიის მიერ და მათ შორის ევქარისტული კავშირის აღდგენა.</a:t>
            </a:r>
          </a:p>
          <a:p>
            <a:pPr marL="0" indent="0">
              <a:buNone/>
            </a:pPr>
            <a:r>
              <a:rPr lang="ka-GE" b="1" dirty="0"/>
              <a:t> 2. საქართველოს ეკლესია </a:t>
            </a:r>
            <a:r>
              <a:rPr lang="en-US" b="1" dirty="0"/>
              <a:t>XX </a:t>
            </a:r>
            <a:r>
              <a:rPr lang="ka-GE" b="1" dirty="0"/>
              <a:t>ს-ის 40-70-იან წლებში</a:t>
            </a:r>
          </a:p>
          <a:p>
            <a:r>
              <a:rPr lang="ka-GE" dirty="0"/>
              <a:t>საქართველოს მართლმადიდებელი ეკლესიის რწმუნებულის პოსტის ფორმირება და განვითარების ისტორია (</a:t>
            </a:r>
            <a:r>
              <a:rPr lang="en-US" dirty="0"/>
              <a:t>XX </a:t>
            </a:r>
            <a:r>
              <a:rPr lang="ka-GE" dirty="0"/>
              <a:t>საუკუნის 40-50-იანი წლები)</a:t>
            </a:r>
          </a:p>
          <a:p>
            <a:r>
              <a:rPr lang="ka-GE" dirty="0"/>
              <a:t>საქართველოს ეკლესიის საშინაო და საგარეო პოლიტიკის ისტორიდან  (</a:t>
            </a:r>
            <a:r>
              <a:rPr lang="en-US" dirty="0"/>
              <a:t>XX </a:t>
            </a:r>
            <a:r>
              <a:rPr lang="ka-GE" dirty="0"/>
              <a:t>ს-ის 50-70-იანი წლები). ბრძოლა ეკლესიის არსებობის შენარჩუნებისა და აღმოსავლეთის ეკლესიებისგან დამოუკიდებლობის აღიარებისათვის; საქართველოს ეკლესიის გაერთიანება ეკლესიათა მსოფლიო საბჭოში (1962); </a:t>
            </a:r>
          </a:p>
          <a:p>
            <a:r>
              <a:rPr lang="ka-GE" dirty="0"/>
              <a:t>სრულიად მართლმადიდებელთა </a:t>
            </a:r>
            <a:r>
              <a:rPr lang="en-US" dirty="0"/>
              <a:t>III </a:t>
            </a:r>
            <a:r>
              <a:rPr lang="ka-GE" dirty="0"/>
              <a:t>თათბირზე საქართველოს წარმომადგენლობა და მისი პროტესტი საქართველოს ეკლესიის ავტონომიურ ეკლესიათა სტატუსით მოხსენიების გამო.  </a:t>
            </a:r>
          </a:p>
          <a:p>
            <a:endParaRPr lang="ka-GE" dirty="0"/>
          </a:p>
          <a:p>
            <a:endParaRPr lang="en-US" dirty="0"/>
          </a:p>
        </p:txBody>
      </p:sp>
    </p:spTree>
    <p:extLst>
      <p:ext uri="{BB962C8B-B14F-4D97-AF65-F5344CB8AC3E}">
        <p14:creationId xmlns:p14="http://schemas.microsoft.com/office/powerpoint/2010/main" val="511892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9546"/>
            <a:ext cx="10515600" cy="740978"/>
          </a:xfrm>
        </p:spPr>
        <p:txBody>
          <a:bodyPr>
            <a:noAutofit/>
          </a:bodyPr>
          <a:lstStyle/>
          <a:p>
            <a:pPr algn="ctr"/>
            <a:r>
              <a:rPr lang="ka-GE" sz="2400" b="1" dirty="0"/>
              <a:t/>
            </a:r>
            <a:br>
              <a:rPr lang="ka-GE" sz="2400" b="1" dirty="0"/>
            </a:br>
            <a:r>
              <a:rPr lang="ka-GE" sz="2400" b="1" dirty="0"/>
              <a:t>საქართველოს ეკლესია საბჭოთა ხელისუფლების უკანასკნელ ათწლეულებში  (</a:t>
            </a:r>
            <a:r>
              <a:rPr lang="en-US" sz="2400" b="1" dirty="0"/>
              <a:t>XX</a:t>
            </a:r>
            <a:r>
              <a:rPr lang="ka-GE" sz="2400" b="1" dirty="0"/>
              <a:t> ს-ის 70-90-იანი  წლები) </a:t>
            </a:r>
            <a:br>
              <a:rPr lang="ka-GE" sz="2400" b="1" dirty="0"/>
            </a:br>
            <a:endParaRPr lang="en-US" sz="2400" b="1" dirty="0"/>
          </a:p>
        </p:txBody>
      </p:sp>
      <p:sp>
        <p:nvSpPr>
          <p:cNvPr id="3" name="Content Placeholder 2"/>
          <p:cNvSpPr>
            <a:spLocks noGrp="1"/>
          </p:cNvSpPr>
          <p:nvPr>
            <p:ph idx="1"/>
          </p:nvPr>
        </p:nvSpPr>
        <p:spPr>
          <a:xfrm>
            <a:off x="838200" y="1387366"/>
            <a:ext cx="10515600" cy="4789597"/>
          </a:xfrm>
        </p:spPr>
        <p:txBody>
          <a:bodyPr>
            <a:normAutofit fontScale="70000" lnSpcReduction="20000"/>
          </a:bodyPr>
          <a:lstStyle/>
          <a:p>
            <a:pPr algn="just"/>
            <a:r>
              <a:rPr lang="ka-GE" dirty="0"/>
              <a:t>სახელმწიფოსა და ეკლესიის ურთიერთობა საბჭოთა ხელისუფლების ბოლო ათწლეულებში. </a:t>
            </a:r>
          </a:p>
          <a:p>
            <a:pPr algn="just"/>
            <a:r>
              <a:rPr lang="ka-GE" dirty="0"/>
              <a:t>სრულიად საქართველოს კათოლიკოს-პატრიარქი ილია მეორე – პირველი სირთულეები და გამოწვევები; საეკლესიო ცხოვრების გამოცოცხლება; </a:t>
            </a:r>
          </a:p>
          <a:p>
            <a:pPr algn="just"/>
            <a:r>
              <a:rPr lang="ka-GE" dirty="0"/>
              <a:t>საქართველოს საპატრიარქოსა და მეცნიერთა ჯგუფის მუშაობა საქართველოს ეკლესიის ავტოკეფალიის აღდგენის საკითხებზე. მსოფლიო პატრიარქის მიერ საქართველოს ეკლესიის დამოუკიდებლობის ცნობა (1990), ქართული ეკლესიის ადგილის შესახებ მართლმადიდებლურ დიპტიქში.</a:t>
            </a:r>
          </a:p>
          <a:p>
            <a:pPr algn="just"/>
            <a:r>
              <a:rPr lang="ka-GE" dirty="0"/>
              <a:t>საბჭოთა სისტემის ზეწოლა და საქართველოს ეკლესია </a:t>
            </a:r>
            <a:r>
              <a:rPr lang="en-US" dirty="0"/>
              <a:t>XX </a:t>
            </a:r>
            <a:r>
              <a:rPr lang="ka-GE" dirty="0"/>
              <a:t>ს-ის 80-90-იან წლებში;</a:t>
            </a:r>
          </a:p>
          <a:p>
            <a:pPr marL="0" indent="0" algn="ctr">
              <a:buNone/>
            </a:pPr>
            <a:r>
              <a:rPr lang="ka-GE" b="1" dirty="0"/>
              <a:t>საქართველოს ეკლესიის კათოლიკოს-პატრიარქები (</a:t>
            </a:r>
            <a:r>
              <a:rPr lang="en-US" b="1" dirty="0"/>
              <a:t>XX </a:t>
            </a:r>
            <a:r>
              <a:rPr lang="ka-GE" b="1" dirty="0"/>
              <a:t>ს.): </a:t>
            </a:r>
          </a:p>
          <a:p>
            <a:pPr algn="just"/>
            <a:r>
              <a:rPr lang="ka-GE" dirty="0"/>
              <a:t>კირონ საძაგლიშვილი (1917-1918), ლეონიდე ოქროპირიძე (1919-1921), ამბროსი ხელაია (1921-1927), ქრისტეფორე </a:t>
            </a:r>
            <a:r>
              <a:rPr lang="en-US" dirty="0"/>
              <a:t>III </a:t>
            </a:r>
            <a:r>
              <a:rPr lang="ka-GE" dirty="0"/>
              <a:t>ციცქიშვილი (1927-1932), კალისტრატე ცინცაძე (1932-1952), მელქისედეკ </a:t>
            </a:r>
            <a:r>
              <a:rPr lang="en-US" dirty="0"/>
              <a:t>III </a:t>
            </a:r>
            <a:r>
              <a:rPr lang="ka-GE" dirty="0"/>
              <a:t>ფხალაძე (1952-1960), ეფრემ </a:t>
            </a:r>
            <a:r>
              <a:rPr lang="en-US" dirty="0"/>
              <a:t>II </a:t>
            </a:r>
            <a:r>
              <a:rPr lang="ka-GE" dirty="0"/>
              <a:t>სიდამონიძე (1960-1972), დავით </a:t>
            </a:r>
            <a:r>
              <a:rPr lang="en-US" dirty="0"/>
              <a:t>V </a:t>
            </a:r>
            <a:r>
              <a:rPr lang="ka-GE" dirty="0"/>
              <a:t>დევდარიანი (1972-1977), ილია </a:t>
            </a:r>
            <a:r>
              <a:rPr lang="en-US" dirty="0"/>
              <a:t>II </a:t>
            </a:r>
            <a:r>
              <a:rPr lang="ka-GE" dirty="0"/>
              <a:t>შიოლაშვილი (1977-დან).</a:t>
            </a:r>
          </a:p>
          <a:p>
            <a:pPr algn="just"/>
            <a:r>
              <a:rPr lang="ka-GE" dirty="0"/>
              <a:t>ქართველი მღვდელმთავრები საბჭოთა და </a:t>
            </a:r>
            <a:r>
              <a:rPr lang="ka-GE" dirty="0" smtClean="0"/>
              <a:t>პოსტსაბჭოთ</a:t>
            </a:r>
            <a:r>
              <a:rPr lang="ka-GE" dirty="0"/>
              <a:t>ა</a:t>
            </a:r>
            <a:r>
              <a:rPr lang="ka-GE" dirty="0" smtClean="0"/>
              <a:t> საქართველოში</a:t>
            </a:r>
            <a:r>
              <a:rPr lang="en-US" dirty="0" smtClean="0"/>
              <a:t> (</a:t>
            </a:r>
            <a:r>
              <a:rPr lang="ka-GE" dirty="0" smtClean="0"/>
              <a:t>პროსოპოგრაფია</a:t>
            </a:r>
            <a:r>
              <a:rPr lang="en-US" dirty="0" smtClean="0"/>
              <a:t>)</a:t>
            </a:r>
            <a:endParaRPr lang="ka-GE" dirty="0"/>
          </a:p>
          <a:p>
            <a:endParaRPr lang="ka-GE" dirty="0"/>
          </a:p>
        </p:txBody>
      </p:sp>
    </p:spTree>
    <p:extLst>
      <p:ext uri="{BB962C8B-B14F-4D97-AF65-F5344CB8AC3E}">
        <p14:creationId xmlns:p14="http://schemas.microsoft.com/office/powerpoint/2010/main" val="3157783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80806"/>
          </a:xfrm>
        </p:spPr>
        <p:txBody>
          <a:bodyPr>
            <a:normAutofit/>
          </a:bodyPr>
          <a:lstStyle/>
          <a:p>
            <a:pPr algn="ctr"/>
            <a:r>
              <a:rPr lang="ka-GE" sz="2000" b="1" dirty="0"/>
              <a:t>საქართველოს ეკლესია პოსტსაბჭოთა პერიოდში  (</a:t>
            </a:r>
            <a:r>
              <a:rPr lang="en-US" sz="2000" b="1" dirty="0"/>
              <a:t>XX </a:t>
            </a:r>
            <a:r>
              <a:rPr lang="ka-GE" sz="2000" b="1" dirty="0"/>
              <a:t>ს-ის ბოლო ათწლეული)</a:t>
            </a:r>
            <a:endParaRPr lang="en-US" sz="2000" b="1" dirty="0"/>
          </a:p>
        </p:txBody>
      </p:sp>
      <p:sp>
        <p:nvSpPr>
          <p:cNvPr id="3" name="Content Placeholder 2"/>
          <p:cNvSpPr>
            <a:spLocks noGrp="1"/>
          </p:cNvSpPr>
          <p:nvPr>
            <p:ph idx="1"/>
          </p:nvPr>
        </p:nvSpPr>
        <p:spPr>
          <a:xfrm>
            <a:off x="835572" y="1749973"/>
            <a:ext cx="10518227" cy="4099034"/>
          </a:xfrm>
        </p:spPr>
        <p:txBody>
          <a:bodyPr>
            <a:normAutofit/>
          </a:bodyPr>
          <a:lstStyle/>
          <a:p>
            <a:pPr algn="just"/>
            <a:r>
              <a:rPr lang="ka-GE" sz="2200" dirty="0"/>
              <a:t>საბჭოეთის რღვევა, გარდამავალი პერიოდი საქართველოში და საქართველოს ეკლესიის  გამოწვევები. საქართველოს დამოუკიდებლობის აღდგენა და საქართველოს ეკლესიის პოზიცია.</a:t>
            </a:r>
          </a:p>
          <a:p>
            <a:pPr algn="just"/>
            <a:r>
              <a:rPr lang="ka-GE" sz="2200" dirty="0"/>
              <a:t>საქართველოს ეკლესია პოსტსაბჭოთა პერიოდის საწყის ეტაპზე – </a:t>
            </a:r>
            <a:r>
              <a:rPr lang="en-US" sz="2200" dirty="0"/>
              <a:t>XX </a:t>
            </a:r>
            <a:r>
              <a:rPr lang="ka-GE" sz="2200" dirty="0"/>
              <a:t>ს-ის 90-იან წლებში. ომი აფხაზეთსა და ცხინვალის რეგიონში და საქართველოს ეკლესიის პოზიცია. სამხედრო გადატრიალება და საქართველოს ეკლესია. </a:t>
            </a:r>
          </a:p>
          <a:p>
            <a:pPr algn="just"/>
            <a:r>
              <a:rPr lang="ka-GE" sz="2200" dirty="0"/>
              <a:t>სახელმწიფოსა და ეკლესიის ურთიერთობა პოსტსაბჭოთა საქართველოში.</a:t>
            </a:r>
          </a:p>
          <a:p>
            <a:pPr algn="just"/>
            <a:r>
              <a:rPr lang="ka-GE" sz="2200"/>
              <a:t>საქართველოს </a:t>
            </a:r>
            <a:r>
              <a:rPr lang="ka-GE" sz="2200" dirty="0"/>
              <a:t>ოკუპირებული რეგიონები და საქართველოს ეკლესია.</a:t>
            </a:r>
          </a:p>
          <a:p>
            <a:pPr algn="just"/>
            <a:r>
              <a:rPr lang="ka-GE" sz="2200" dirty="0"/>
              <a:t>რუსეთ-საქართველო საეკლესიო ურთიერთობების უახლესი ისტორიიდან.</a:t>
            </a:r>
          </a:p>
          <a:p>
            <a:endParaRPr lang="ka-GE" dirty="0"/>
          </a:p>
          <a:p>
            <a:endParaRPr lang="en-US" dirty="0"/>
          </a:p>
        </p:txBody>
      </p:sp>
    </p:spTree>
    <p:extLst>
      <p:ext uri="{BB962C8B-B14F-4D97-AF65-F5344CB8AC3E}">
        <p14:creationId xmlns:p14="http://schemas.microsoft.com/office/powerpoint/2010/main" val="158664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719"/>
          </a:xfrm>
        </p:spPr>
        <p:txBody>
          <a:bodyPr>
            <a:normAutofit fontScale="90000"/>
          </a:bodyPr>
          <a:lstStyle/>
          <a:p>
            <a:r>
              <a:rPr lang="ka-GE" dirty="0"/>
              <a:t>.</a:t>
            </a:r>
            <a:endParaRPr lang="en-US" dirty="0"/>
          </a:p>
        </p:txBody>
      </p:sp>
      <p:sp>
        <p:nvSpPr>
          <p:cNvPr id="3" name="Content Placeholder 2"/>
          <p:cNvSpPr>
            <a:spLocks noGrp="1"/>
          </p:cNvSpPr>
          <p:nvPr>
            <p:ph idx="1"/>
          </p:nvPr>
        </p:nvSpPr>
        <p:spPr>
          <a:xfrm>
            <a:off x="851848" y="559558"/>
            <a:ext cx="10515600" cy="6086901"/>
          </a:xfrm>
        </p:spPr>
        <p:txBody>
          <a:bodyPr>
            <a:normAutofit fontScale="55000" lnSpcReduction="20000"/>
          </a:bodyPr>
          <a:lstStyle/>
          <a:p>
            <a:r>
              <a:rPr lang="en-US" i="1" dirty="0"/>
              <a:t>XIX-XX </a:t>
            </a:r>
            <a:r>
              <a:rPr lang="ka-GE" i="1" dirty="0"/>
              <a:t>საუკუნეების საქართველო ისტორიული განვითარების თვალსაზრისით მნიშვნელოვანი და საინტერესო პროცესების მომცველი პერიოდია. </a:t>
            </a:r>
          </a:p>
          <a:p>
            <a:r>
              <a:rPr lang="ka-GE" i="1" dirty="0"/>
              <a:t>ეკლესიის ისტორია მჭიდროდ უკავშირდება ქვეყანაში მიმდინარე პოლიტიკურ, ეკონომიკურ, კულტურულ და საზოგადოებრივ  პროცესებს. </a:t>
            </a:r>
          </a:p>
          <a:p>
            <a:r>
              <a:rPr lang="ka-GE" i="1" dirty="0"/>
              <a:t>ახალი და უახლესი ისტორიის  შესწავლა  საეკლესიო ისტორიის კონტექსტის გააზრების გარეშე  ვერ იქნება სრულყოფილი.</a:t>
            </a:r>
          </a:p>
          <a:p>
            <a:r>
              <a:rPr lang="ka-GE" i="1" dirty="0"/>
              <a:t>სულ უფრო ცხადი ხდება, რომ  საზოგადოებაში მიმდინარე პრობლემების სრულყოფილად გააზრება შეუძლებელია რელიგიური პოლიტიკის გაანალიზების გარეშე. ქართველოლოგიური კვლევებით  დაინტერესებულ საზოგადოებაში იზრდება ინტერესი   საქართველოს მართლმადიდებელი ეკლესიის ისტორიის მიმართ. </a:t>
            </a:r>
          </a:p>
          <a:p>
            <a:r>
              <a:rPr lang="en-US" i="1" dirty="0"/>
              <a:t>XIX-XX </a:t>
            </a:r>
            <a:r>
              <a:rPr lang="ka-GE" i="1" dirty="0"/>
              <a:t>ს-ებში საქართველოს ეკლესიის ისტორია წარიმართა  რამდენიმე თვისობრივად განსხვავებული  მეფის რუსეთის, ამიერკავკასიაში რუსეთის დროებითი მთავრობის (ოზაკომის), ამიერკავკასიის კომისარიატის, ამიერკავკასიის დემოკრატიული ფედერაციული რესპუბლიკის, საქართველოს დემოკრატიული რესპუბლიკის ხელისუფლებასთან და საბჭოთა რეჟიმთან  და ბოლოს  პოსტსაბჭოთა პერიოდში საქართველოს რესპუბლიკასთან ურთიერთობის ფონზე.</a:t>
            </a:r>
          </a:p>
          <a:p>
            <a:r>
              <a:rPr lang="ka-GE" i="1" dirty="0"/>
              <a:t>მეფის რუსეთის მიერ ქართული სახელმწიფოს გაუქმების შემდეგ,  საქართველოს ეკლესიის ავტოკეფალიის ხელყოფამ, საქართველოს ეკლესიის სტატუსის იგნორირებამ, რუსული საეკლესიო წეს-განგების შემოღებამ და რუსეთის ეკლესიის ნაწილად გამოცხადებამ საქართველოს საზოგადოებრივ და კულტურულ ცხოვრებაში უმძიმესი შედეგები  გამოიწვია.</a:t>
            </a:r>
          </a:p>
          <a:p>
            <a:r>
              <a:rPr lang="ka-GE" i="1" dirty="0"/>
              <a:t>აქედან მოყოლებული </a:t>
            </a:r>
            <a:r>
              <a:rPr lang="en-US" i="1" dirty="0"/>
              <a:t>XIX-XX </a:t>
            </a:r>
            <a:r>
              <a:rPr lang="ka-GE" i="1" dirty="0"/>
              <a:t>საუკუნეების მანძილზე მეფის რუსეთის, დროებითი მთავრობის თუ საბჭოთა რეჟიმის პოლიტიკური და სასულიერო ელიტა სხვადასხვა ხერხებით მუდმივად ცდილობდა საქართველოს ეკლესიაზე თავისი გავლენის შენარჩუნებას, პოლიტიკური მიზნებისთვის ეკლესიის ინსტრუმენტად გამოყენებას. </a:t>
            </a:r>
          </a:p>
          <a:p>
            <a:r>
              <a:rPr lang="ka-GE" i="1" dirty="0"/>
              <a:t>დღეს, გამოვლინდა რუსეთის სახე, როგორც აგრესორი სახელმწიფოსი. საქართველოს ეკლესიის ისტორიის უახლოესი წარსულის შესწავლის ფონზე კარგად ჩანს, როგორ ვიათარდებოდა და ყალიბდებოდა ეს პროცესი:  რუსეთის შეფარული ქმედებიდან პირდაპირ შეტევამდე, რბილი ძალის გამოყენებიდან აშკარა ომამდე. </a:t>
            </a:r>
            <a:endParaRPr lang="en-US" i="1" dirty="0"/>
          </a:p>
        </p:txBody>
      </p:sp>
    </p:spTree>
    <p:extLst>
      <p:ext uri="{BB962C8B-B14F-4D97-AF65-F5344CB8AC3E}">
        <p14:creationId xmlns:p14="http://schemas.microsoft.com/office/powerpoint/2010/main" val="13632867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9489"/>
            <a:ext cx="10515600" cy="361506"/>
          </a:xfrm>
        </p:spPr>
        <p:txBody>
          <a:bodyPr>
            <a:normAutofit fontScale="90000"/>
          </a:bodyPr>
          <a:lstStyle/>
          <a:p>
            <a:pPr algn="ctr"/>
            <a:r>
              <a:rPr lang="ka-GE" sz="2400" b="1" dirty="0">
                <a:latin typeface="+mn-lt"/>
              </a:rPr>
              <a:t>მეთოდოლოგია</a:t>
            </a:r>
            <a:endParaRPr lang="en-US" sz="2400" b="1" dirty="0">
              <a:latin typeface="+mn-lt"/>
            </a:endParaRPr>
          </a:p>
        </p:txBody>
      </p:sp>
      <p:sp>
        <p:nvSpPr>
          <p:cNvPr id="3" name="Content Placeholder 2"/>
          <p:cNvSpPr>
            <a:spLocks noGrp="1"/>
          </p:cNvSpPr>
          <p:nvPr>
            <p:ph idx="1"/>
          </p:nvPr>
        </p:nvSpPr>
        <p:spPr>
          <a:xfrm>
            <a:off x="808074" y="595424"/>
            <a:ext cx="10653824" cy="5899970"/>
          </a:xfrm>
        </p:spPr>
        <p:txBody>
          <a:bodyPr>
            <a:normAutofit fontScale="55000" lnSpcReduction="20000"/>
          </a:bodyPr>
          <a:lstStyle/>
          <a:p>
            <a:endParaRPr lang="ka-GE" dirty="0"/>
          </a:p>
          <a:p>
            <a:r>
              <a:rPr lang="ka-GE" dirty="0"/>
              <a:t>ეკლესიის ისტორია ჰუმანიტარული მეცნიერების ინტერდისციპლინურ  მიმართულებას წარმოადგენს. ეკლესიის სრულყოფილი კვლევისთვის დღეს აღარ არის საკმარისი მხოლოდ პოლიტიკური, ეკონომიკური, სოციალური პროცესები. </a:t>
            </a:r>
          </a:p>
          <a:p>
            <a:r>
              <a:rPr lang="ka-GE" dirty="0"/>
              <a:t> ეკლესიის ისტორიის კვლევა გულისხმობს, არა მხოლოდ ეკლესიაში მიმდინარე ისტორიული მოვლენების შესწავლას, არამედ   მათი ზეგავლენის წარმოჩენას უშუალოდ ადამიანების ცხოვრებაზე, აზრებზე, იდეებზე, მენტალობაზე, კულტურულ ფასეულობებზე, ყოველდღიურ  ცხოვრებაზე.</a:t>
            </a:r>
            <a:endParaRPr lang="en-US" dirty="0"/>
          </a:p>
          <a:p>
            <a:pPr marL="0" indent="0">
              <a:buNone/>
            </a:pPr>
            <a:r>
              <a:rPr lang="ka-GE" dirty="0"/>
              <a:t>ამიტომ </a:t>
            </a:r>
            <a:r>
              <a:rPr lang="ka-GE" b="1" dirty="0"/>
              <a:t>კვლევისას საჭიროა კომპლექსური მიდგომა. გასათვალისწინებელია:</a:t>
            </a:r>
            <a:endParaRPr lang="en-US" b="1" dirty="0"/>
          </a:p>
          <a:p>
            <a:pPr lvl="0"/>
            <a:r>
              <a:rPr lang="ka-GE" dirty="0"/>
              <a:t>შესასწავლ პერიოდში მსოფლიოსა და კონკრეტულ ქვეყანაში მიმდინარე ისტორიული  პროცესების თავისებურებები, მათი მიმართება და გავლენა საეკლესიო ცხოვრებაზე.</a:t>
            </a:r>
            <a:endParaRPr lang="en-US" dirty="0"/>
          </a:p>
          <a:p>
            <a:pPr lvl="0"/>
            <a:r>
              <a:rPr lang="ka-GE" dirty="0"/>
              <a:t>ქვეყნის პოლიტიკური კურსი, სახელმწიფოსა და ეკლესიის, ასევე, ეკლესიისა და საზოგადოების ურთიოერთობების სპეციფიკა.</a:t>
            </a:r>
            <a:endParaRPr lang="en-US" dirty="0"/>
          </a:p>
          <a:p>
            <a:pPr lvl="0"/>
            <a:r>
              <a:rPr lang="ka-GE" dirty="0"/>
              <a:t>მსოფლიო მართლმადიდებელ ეკლესიაში და კონკრეტული ქვეყნის ეკლესიაში  არსებული ვითარების ურთიერთმიმართებები და გავლენები.  ასევე, სხვა კონფესიებთან ურთიერთობები.</a:t>
            </a:r>
            <a:endParaRPr lang="en-US" dirty="0"/>
          </a:p>
          <a:p>
            <a:pPr lvl="0"/>
            <a:r>
              <a:rPr lang="ka-GE" dirty="0"/>
              <a:t>აუცილებელია, გარკვეული საკითხების განხილვა რელიგიათმცოდნეობის, საეკლესიო სამართლისა,  ასევე, კულტუროლოგიის, ანთროპოლოგიის, მასების ფსიქოლოგიის საკითხების კონტექსტში. </a:t>
            </a:r>
          </a:p>
          <a:p>
            <a:pPr marL="0" indent="0">
              <a:buNone/>
            </a:pPr>
            <a:r>
              <a:rPr lang="ka-GE" b="1" i="1" dirty="0"/>
              <a:t>ყოველი კონკრეტულ პერიოდი შესაბამის თეორიულ მიდგომას მოითხოვს:</a:t>
            </a:r>
          </a:p>
          <a:p>
            <a:r>
              <a:rPr lang="ka-GE" dirty="0"/>
              <a:t>რუსეთის იმპერიის პერიოდში აქტუალური იქნება პრობლემების ანალიზი:</a:t>
            </a:r>
          </a:p>
          <a:p>
            <a:pPr marL="0" indent="0">
              <a:buNone/>
            </a:pPr>
            <a:r>
              <a:rPr lang="ka-GE" dirty="0"/>
              <a:t>იდენტობის, რბილი ძალის მოქმედების, ნაციონალიზმის, „კონფესიური სახელმწიფოს“ თეორიისა და სხვა კონტექსტით.</a:t>
            </a:r>
          </a:p>
          <a:p>
            <a:r>
              <a:rPr lang="ka-GE" dirty="0"/>
              <a:t>საბჭოთა და პოსტსაბჭოთა პერიოდის მიმართ:</a:t>
            </a:r>
          </a:p>
          <a:p>
            <a:pPr marL="0" indent="0">
              <a:buNone/>
            </a:pPr>
            <a:r>
              <a:rPr lang="ka-GE" dirty="0"/>
              <a:t> ტოტალიტარიზმის თეორიის, მასების ფსიქოლოგიის, სოვეტოლოგიის, ჰიბრიდული ომის თეორიის  კონტექსტის გათვალისწინება . </a:t>
            </a:r>
            <a:endParaRPr lang="en-US" dirty="0"/>
          </a:p>
          <a:p>
            <a:pPr lvl="0"/>
            <a:endParaRPr lang="en-US" dirty="0"/>
          </a:p>
        </p:txBody>
      </p:sp>
    </p:spTree>
    <p:extLst>
      <p:ext uri="{BB962C8B-B14F-4D97-AF65-F5344CB8AC3E}">
        <p14:creationId xmlns:p14="http://schemas.microsoft.com/office/powerpoint/2010/main" val="2701134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2513" y="365125"/>
            <a:ext cx="10521287" cy="453741"/>
          </a:xfrm>
        </p:spPr>
        <p:txBody>
          <a:bodyPr>
            <a:normAutofit/>
          </a:bodyPr>
          <a:lstStyle/>
          <a:p>
            <a:pPr algn="ctr"/>
            <a:r>
              <a:rPr lang="ka-GE" sz="2400" dirty="0"/>
              <a:t>მოსალოდნელი შედეგები</a:t>
            </a:r>
            <a:endParaRPr lang="en-US" sz="2400" dirty="0"/>
          </a:p>
        </p:txBody>
      </p:sp>
      <p:sp>
        <p:nvSpPr>
          <p:cNvPr id="3" name="Content Placeholder 2"/>
          <p:cNvSpPr>
            <a:spLocks noGrp="1"/>
          </p:cNvSpPr>
          <p:nvPr>
            <p:ph idx="1"/>
          </p:nvPr>
        </p:nvSpPr>
        <p:spPr>
          <a:xfrm>
            <a:off x="682388" y="928047"/>
            <a:ext cx="10958015" cy="5732059"/>
          </a:xfrm>
        </p:spPr>
        <p:txBody>
          <a:bodyPr>
            <a:normAutofit fontScale="62500" lnSpcReduction="20000"/>
          </a:bodyPr>
          <a:lstStyle/>
          <a:p>
            <a:pPr>
              <a:lnSpc>
                <a:spcPct val="120000"/>
              </a:lnSpc>
            </a:pPr>
            <a:r>
              <a:rPr lang="ka-GE" dirty="0"/>
              <a:t>პროექტის შედეგად შეიქმნება სამეცნიერო ნაშრომი, რომელშიც შეძლებისდაგვარი  </a:t>
            </a:r>
            <a:r>
              <a:rPr lang="en-US" dirty="0" err="1"/>
              <a:t>სისრულით</a:t>
            </a:r>
            <a:r>
              <a:rPr lang="en-US" dirty="0"/>
              <a:t> </a:t>
            </a:r>
            <a:r>
              <a:rPr lang="ka-GE" dirty="0"/>
              <a:t>წარმოჩნდება </a:t>
            </a:r>
            <a:r>
              <a:rPr lang="en-US" dirty="0"/>
              <a:t> </a:t>
            </a:r>
            <a:r>
              <a:rPr lang="ka-GE" dirty="0"/>
              <a:t>XIX-XX ს</a:t>
            </a:r>
            <a:r>
              <a:rPr lang="ru-RU" dirty="0"/>
              <a:t>-</a:t>
            </a:r>
            <a:r>
              <a:rPr lang="ka-GE" dirty="0"/>
              <a:t>ების  </a:t>
            </a:r>
            <a:r>
              <a:rPr lang="en-US" dirty="0" err="1"/>
              <a:t>საქართველოს</a:t>
            </a:r>
            <a:r>
              <a:rPr lang="en-US" dirty="0"/>
              <a:t> </a:t>
            </a:r>
            <a:r>
              <a:rPr lang="en-US" dirty="0" err="1"/>
              <a:t>ეკლესიის</a:t>
            </a:r>
            <a:r>
              <a:rPr lang="en-US" dirty="0"/>
              <a:t> </a:t>
            </a:r>
            <a:r>
              <a:rPr lang="ka-GE" dirty="0"/>
              <a:t>მნიშვნელოვანი პრობლემები.</a:t>
            </a:r>
          </a:p>
          <a:p>
            <a:pPr>
              <a:lnSpc>
                <a:spcPct val="120000"/>
              </a:lnSpc>
            </a:pPr>
            <a:r>
              <a:rPr lang="ka-GE" dirty="0"/>
              <a:t>შეფასდება ცალკეული რეჟიმისა თუ ხელისუფლების საეკლესიო და რელიგიური პოლიტიკა; მათი გავლენა საქართველოს ეკლესიაში მიმდინარე მოვლენებზე. </a:t>
            </a:r>
          </a:p>
          <a:p>
            <a:pPr>
              <a:lnSpc>
                <a:spcPct val="120000"/>
              </a:lnSpc>
            </a:pPr>
            <a:r>
              <a:rPr lang="ka-GE" dirty="0"/>
              <a:t>გაანალიზდება, თუ როგორ იცვლებოდა საქართველოს ეკლესიის სტატუსი  და რა პროცესები ახლავდა მის აღდგენასა და შეენარჩუნებას. </a:t>
            </a:r>
            <a:endParaRPr lang="en-US" dirty="0"/>
          </a:p>
          <a:p>
            <a:pPr lvl="0" algn="just">
              <a:lnSpc>
                <a:spcPct val="120000"/>
              </a:lnSpc>
            </a:pPr>
            <a:r>
              <a:rPr lang="ka-GE" dirty="0"/>
              <a:t>ნაშრომში აისახება შესაბამისი ეპოქის საეკლესიო ცხოვრების თავისებურებები: სახელმწიფოსა და ეკლესიის, საზოგადოებისა და ეკლესიის ურთიერთმიმართებები. განსხვავებულ კონფესიებთან დამოკიდებულების პრობლემები.</a:t>
            </a:r>
          </a:p>
          <a:p>
            <a:pPr lvl="0" algn="just">
              <a:lnSpc>
                <a:spcPct val="120000"/>
              </a:lnSpc>
            </a:pPr>
            <a:r>
              <a:rPr lang="ka-GE" dirty="0"/>
              <a:t>შეფასდება საქართველოს ეკლესიის  როლი ეროვნული იდენტობის დაცვის და კულტურის განვითარების სფეროში.</a:t>
            </a:r>
            <a:endParaRPr lang="en-US" dirty="0"/>
          </a:p>
          <a:p>
            <a:pPr lvl="0" algn="just">
              <a:lnSpc>
                <a:spcPct val="120000"/>
              </a:lnSpc>
            </a:pPr>
            <a:r>
              <a:rPr lang="ka-GE" dirty="0"/>
              <a:t>გაანალიზდება საეკლესიო პირების მოღვაწეობა, ეკლესიის და მრევლის, აგრეთვე, ეკლესიისა და საზოგადოების სხვადასხვა ჯგუფების ურთიერთობის საკითხები და ა. შ. </a:t>
            </a:r>
          </a:p>
          <a:p>
            <a:pPr>
              <a:lnSpc>
                <a:spcPct val="120000"/>
              </a:lnSpc>
            </a:pPr>
            <a:r>
              <a:rPr lang="ka-GE" dirty="0"/>
              <a:t>შეიქმნება ახალი ცოდნა, წარმოჩნდება პერსონალიები, იდეები და კონცეფციები, პროექტი ხელს შეუწყობს: საქართველოს ეკლესიის ისტორიის შესწავლასა და მნიშვნელოვანი პრობლემების ანალიზს.</a:t>
            </a:r>
          </a:p>
          <a:p>
            <a:pPr>
              <a:lnSpc>
                <a:spcPct val="120000"/>
              </a:lnSpc>
            </a:pPr>
            <a:r>
              <a:rPr lang="ka-GE" dirty="0"/>
              <a:t> აღნიშნული პერიოდის საქართველოს ეკლესიის ისტორიის კომპლექსურ გააზრებას.</a:t>
            </a:r>
            <a:endParaRPr lang="en-US" dirty="0"/>
          </a:p>
        </p:txBody>
      </p:sp>
    </p:spTree>
    <p:extLst>
      <p:ext uri="{BB962C8B-B14F-4D97-AF65-F5344CB8AC3E}">
        <p14:creationId xmlns:p14="http://schemas.microsoft.com/office/powerpoint/2010/main" val="2974308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6413" y="941697"/>
            <a:ext cx="8939283" cy="2185214"/>
          </a:xfrm>
          <a:prstGeom prst="rect">
            <a:avLst/>
          </a:prstGeom>
        </p:spPr>
        <p:txBody>
          <a:bodyPr wrap="square">
            <a:spAutoFit/>
          </a:bodyPr>
          <a:lstStyle/>
          <a:p>
            <a:pPr algn="ctr"/>
            <a:endParaRPr lang="ka-GE" dirty="0"/>
          </a:p>
          <a:p>
            <a:pPr algn="ctr"/>
            <a:endParaRPr lang="ka-GE" dirty="0"/>
          </a:p>
          <a:p>
            <a:pPr algn="ctr"/>
            <a:endParaRPr lang="ka-GE" dirty="0"/>
          </a:p>
          <a:p>
            <a:pPr algn="ctr"/>
            <a:endParaRPr lang="ka-GE" dirty="0"/>
          </a:p>
          <a:p>
            <a:pPr algn="ctr"/>
            <a:endParaRPr lang="ka-GE" dirty="0"/>
          </a:p>
          <a:p>
            <a:pPr algn="ctr"/>
            <a:endParaRPr lang="ka-GE" dirty="0"/>
          </a:p>
          <a:p>
            <a:pPr algn="ctr"/>
            <a:r>
              <a:rPr lang="ka-GE" sz="2800" b="1" dirty="0"/>
              <a:t>გმადლობთ</a:t>
            </a:r>
            <a:r>
              <a:rPr lang="ka-GE" dirty="0"/>
              <a:t>  </a:t>
            </a:r>
            <a:r>
              <a:rPr lang="ka-GE" sz="2800" b="1" dirty="0"/>
              <a:t>ყურადღებისთვის</a:t>
            </a:r>
            <a:r>
              <a:rPr lang="ka-GE" sz="2800" dirty="0"/>
              <a:t>!</a:t>
            </a:r>
            <a:endParaRPr lang="en-US" sz="2800" dirty="0"/>
          </a:p>
        </p:txBody>
      </p:sp>
    </p:spTree>
    <p:extLst>
      <p:ext uri="{BB962C8B-B14F-4D97-AF65-F5344CB8AC3E}">
        <p14:creationId xmlns:p14="http://schemas.microsoft.com/office/powerpoint/2010/main" val="1413862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EB33C1-553E-66EB-FC4C-5131320D6E04}"/>
              </a:ext>
            </a:extLst>
          </p:cNvPr>
          <p:cNvSpPr>
            <a:spLocks noGrp="1"/>
          </p:cNvSpPr>
          <p:nvPr>
            <p:ph type="title"/>
          </p:nvPr>
        </p:nvSpPr>
        <p:spPr>
          <a:xfrm>
            <a:off x="838200" y="191069"/>
            <a:ext cx="10515600" cy="395785"/>
          </a:xfrm>
        </p:spPr>
        <p:txBody>
          <a:bodyPr>
            <a:noAutofit/>
          </a:bodyPr>
          <a:lstStyle/>
          <a:p>
            <a:pPr algn="ctr"/>
            <a:r>
              <a:rPr lang="ka-GE" sz="2400" b="1" dirty="0"/>
              <a:t>კვლევის აქტუალობა</a:t>
            </a:r>
            <a:endParaRPr lang="en-US" sz="2400" b="1" dirty="0"/>
          </a:p>
        </p:txBody>
      </p:sp>
      <p:sp>
        <p:nvSpPr>
          <p:cNvPr id="3" name="Content Placeholder 2">
            <a:extLst>
              <a:ext uri="{FF2B5EF4-FFF2-40B4-BE49-F238E27FC236}">
                <a16:creationId xmlns="" xmlns:a16="http://schemas.microsoft.com/office/drawing/2014/main" id="{36282077-3086-1F60-4C73-5A99D4CDDCC1}"/>
              </a:ext>
            </a:extLst>
          </p:cNvPr>
          <p:cNvSpPr>
            <a:spLocks noGrp="1"/>
          </p:cNvSpPr>
          <p:nvPr>
            <p:ph idx="1"/>
          </p:nvPr>
        </p:nvSpPr>
        <p:spPr>
          <a:xfrm>
            <a:off x="233916" y="691116"/>
            <a:ext cx="11472531" cy="5892564"/>
          </a:xfrm>
        </p:spPr>
        <p:txBody>
          <a:bodyPr>
            <a:noAutofit/>
          </a:bodyPr>
          <a:lstStyle/>
          <a:p>
            <a:r>
              <a:rPr lang="ka-GE" sz="1400" i="1" dirty="0"/>
              <a:t>ჩვენი მომავალი კვლევა, რომლის პრეზენტაციასაც წარმოვადგენ, შეეხება საქართველოს მართლმადიდებელი ეკლესიის </a:t>
            </a:r>
            <a:r>
              <a:rPr lang="en-US" sz="1400" i="1" dirty="0"/>
              <a:t>XIX-XX </a:t>
            </a:r>
            <a:r>
              <a:rPr lang="ka-GE" sz="1400" i="1" dirty="0"/>
              <a:t>ს-ების ისტორიას. </a:t>
            </a:r>
            <a:endParaRPr lang="en-US" sz="1400" i="1" dirty="0"/>
          </a:p>
          <a:p>
            <a:r>
              <a:rPr lang="ka-GE" sz="1400" i="1" dirty="0"/>
              <a:t>საქართველოს </a:t>
            </a:r>
            <a:r>
              <a:rPr lang="en-US" sz="1400" i="1" dirty="0" err="1"/>
              <a:t>ეკლესია</a:t>
            </a:r>
            <a:r>
              <a:rPr lang="en-US" sz="1400" i="1" dirty="0"/>
              <a:t> </a:t>
            </a:r>
            <a:r>
              <a:rPr lang="en-US" sz="1400" i="1" dirty="0" err="1"/>
              <a:t>განსაკუთრებული</a:t>
            </a:r>
            <a:r>
              <a:rPr lang="en-US" sz="1400" i="1" dirty="0"/>
              <a:t> </a:t>
            </a:r>
            <a:r>
              <a:rPr lang="en-US" sz="1400" i="1" dirty="0" err="1"/>
              <a:t>ინსტიტუციაა</a:t>
            </a:r>
            <a:r>
              <a:rPr lang="en-US" sz="1400" i="1" dirty="0"/>
              <a:t>, </a:t>
            </a:r>
            <a:r>
              <a:rPr lang="en-US" sz="1400" i="1" dirty="0" err="1"/>
              <a:t>რომელსაც</a:t>
            </a:r>
            <a:r>
              <a:rPr lang="en-US" sz="1400" i="1" dirty="0"/>
              <a:t>  </a:t>
            </a:r>
            <a:r>
              <a:rPr lang="ka-GE" sz="1400" i="1" dirty="0"/>
              <a:t>ისტორიულად </a:t>
            </a:r>
            <a:r>
              <a:rPr lang="en-US" sz="1400" i="1" dirty="0" err="1"/>
              <a:t>დიდი</a:t>
            </a:r>
            <a:r>
              <a:rPr lang="en-US" sz="1400" i="1" dirty="0"/>
              <a:t> </a:t>
            </a:r>
            <a:r>
              <a:rPr lang="en-US" sz="1400" i="1" dirty="0" err="1"/>
              <a:t>გავლენა</a:t>
            </a:r>
            <a:r>
              <a:rPr lang="en-US" sz="1400" i="1" dirty="0"/>
              <a:t> </a:t>
            </a:r>
            <a:r>
              <a:rPr lang="en-US" sz="1400" i="1" dirty="0" err="1"/>
              <a:t>ჰქონდა</a:t>
            </a:r>
            <a:r>
              <a:rPr lang="en-US" sz="1400" i="1" dirty="0"/>
              <a:t> </a:t>
            </a:r>
            <a:r>
              <a:rPr lang="en-US" sz="1400" i="1" dirty="0" err="1"/>
              <a:t>საზოგადოების</a:t>
            </a:r>
            <a:r>
              <a:rPr lang="en-US" sz="1400" i="1" dirty="0"/>
              <a:t> </a:t>
            </a:r>
            <a:r>
              <a:rPr lang="en-US" sz="1400" i="1" dirty="0" err="1"/>
              <a:t>ფართო</a:t>
            </a:r>
            <a:r>
              <a:rPr lang="en-US" sz="1400" i="1" dirty="0"/>
              <a:t> </a:t>
            </a:r>
            <a:r>
              <a:rPr lang="en-US" sz="1400" i="1" dirty="0" err="1"/>
              <a:t>ფენებზე</a:t>
            </a:r>
            <a:r>
              <a:rPr lang="en-US" sz="1400" i="1" dirty="0"/>
              <a:t>. </a:t>
            </a:r>
            <a:r>
              <a:rPr lang="ka-GE" sz="1400" i="1" dirty="0"/>
              <a:t>ეკლესიაში მიმდინარე მოვლენებმა ღრმა კვალი დატოვა სოციუმის მენტალობასა და იდენტობაზე. ის ზემოქმედებდა ენის, კულტურის განვითარებაზე, განათლებაზე, დემოგრაფიულ და მიგრაციულ პროცესებზე. </a:t>
            </a:r>
          </a:p>
          <a:p>
            <a:r>
              <a:rPr lang="ka-GE" sz="1400" i="1" dirty="0"/>
              <a:t>რელიგიური იდენტობა, ისევე როგორც  </a:t>
            </a:r>
            <a:r>
              <a:rPr lang="en-US" sz="1400" i="1" dirty="0" err="1"/>
              <a:t>ენა</a:t>
            </a:r>
            <a:r>
              <a:rPr lang="en-US" sz="1400" i="1" dirty="0"/>
              <a:t>, </a:t>
            </a:r>
            <a:r>
              <a:rPr lang="en-US" sz="1400" i="1" dirty="0" err="1"/>
              <a:t>კულტურ</a:t>
            </a:r>
            <a:r>
              <a:rPr lang="ka-GE" sz="1400" i="1" dirty="0"/>
              <a:t>ული თავისებურებები თუ ტრადიციები, ითვლება ერთობის იდენტობის გამომხატველ ერთ-ერთ დამახასიათებელ ნიშნად, ე. წ. მარკერად.  ქრისტიანობა საუკუნეების მანძილზე, ქართული იდენტობის გამომხატველ მნიშვნელოვან მახასიათებლად ჩამოყალიბდა. ამდენად, იმ ინსტიტუციას, რომელიც საქართველოში ქრისტიანობას წარმოადგენდა, კერძოდ, საქართველოს მართლმადიდებელ ეკლესიას,  მნიშვნელოვანი  ისტორიული მისია დაეკისრა  ქართული სახელმწიფოსა და კულტურის განვითარების საქმეში.  </a:t>
            </a:r>
          </a:p>
          <a:p>
            <a:r>
              <a:rPr lang="ka-GE" sz="1400" i="1" dirty="0"/>
              <a:t>ამიტომ, დამპყრობელი სახელმწიფოს  პოლიტიკური ელიტა მუდამ ცდილობდა ამ ძალის  საკუთარი მიზნებისათვის გამოყენებას, მის დასუსტებას ან  განადგურებას. მე-19 საუკუნის დასაწყისში რუსეთის ხელისუფლება საქართველოს ოკუპაციისა და ანექსიისთანავე შეეცადა გაეუქმებინა ინსტიტუციები, რომელიც ხელს შეუშლიდა საქართველოში მისი ძალაუფლების განმტკიცებას. </a:t>
            </a:r>
            <a:endParaRPr lang="en-US" sz="1400" i="1" dirty="0"/>
          </a:p>
          <a:p>
            <a:r>
              <a:rPr lang="ka-GE" sz="1400" i="1" dirty="0"/>
              <a:t>1.  ეს იყო სახელმწიფო: ქართლ-კახეთისა და იმერეთის სამეფოების გაუქმება და სამეფო გვარის წარმომადგენლების გასახლება საქართველოდან. </a:t>
            </a:r>
          </a:p>
          <a:p>
            <a:r>
              <a:rPr lang="ka-GE" sz="1400" i="1" dirty="0"/>
              <a:t>2. უმნიშვნელოვანესი პრობლემა აღმოჩნდა საქართველოს ეკლესია და მისი დამოუკიდებლობის  გაუქმება: კათოლიკოს-პატრიარქის საქართველოდან რუსეთში გაწვევა, საეკლესიო მმართველობის რუსული მოდელის შემოღება და საქართველოს  საეგზარქოსოს შექმნა. </a:t>
            </a:r>
          </a:p>
          <a:p>
            <a:r>
              <a:rPr lang="ka-GE" sz="1400" i="1" dirty="0"/>
              <a:t>ავტოკეფალიის გაუქმებით  საქართველოს ეკლესიამ  მნიშვნელოვანი ფუნქციები დაკარგა, რომელსაც  ისტორიულად ასრულებდა ხალხისა და სახელმწიფოს სამსახურში.  შეილახა საქართველოს ეკლესიის სტატუსი, რომლის აღდგენას დიდი ძალისხმევით საუკუნეზე მეტი დრო დაჭირდა. 1917 წ . აღდგა საქართველოს ეკლესიის ავტოკეფალია .</a:t>
            </a:r>
          </a:p>
          <a:p>
            <a:pPr marL="285750" indent="-285750" algn="just">
              <a:lnSpc>
                <a:spcPct val="107000"/>
              </a:lnSpc>
              <a:spcBef>
                <a:spcPts val="0"/>
              </a:spcBef>
              <a:spcAft>
                <a:spcPts val="800"/>
              </a:spcAft>
              <a:tabLst>
                <a:tab pos="228600" algn="l"/>
              </a:tabLst>
            </a:pPr>
            <a:r>
              <a:rPr lang="ka-GE" sz="1400" i="1" dirty="0">
                <a:latin typeface="Sylfaen" panose="010A0502050306030303" pitchFamily="18" charset="0"/>
                <a:ea typeface="Calibri" panose="020F0502020204030204" pitchFamily="34" charset="0"/>
                <a:cs typeface="Times New Roman" panose="02020603050405020304" pitchFamily="18" charset="0"/>
              </a:rPr>
              <a:t>XIX-XX საუკუნეების ისტორიას თუ გადავხედავთ,  რუსეთის ხელისუფლება (რუსეთის იმპერიის, რუსეთის დროებითი მთავრობის თუ საბჭოთა რეჟიმის პოლიტიკური და სასულიერო ელიტა) სხვადასხვა ხერხებით მუდმივად ცდილობდა საქართველოს ეკლესიაზე თავისი გავლენის შენარჩუნებას, პოლიტიკური მიზნებისთვის ეკლესიის ინსტრუმენტად გამოყენებას.  </a:t>
            </a:r>
          </a:p>
          <a:p>
            <a:endParaRPr lang="en-US" sz="1400" i="1" dirty="0"/>
          </a:p>
        </p:txBody>
      </p:sp>
    </p:spTree>
    <p:extLst>
      <p:ext uri="{BB962C8B-B14F-4D97-AF65-F5344CB8AC3E}">
        <p14:creationId xmlns:p14="http://schemas.microsoft.com/office/powerpoint/2010/main" val="2534825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645" y="191069"/>
            <a:ext cx="10653156" cy="533326"/>
          </a:xfrm>
        </p:spPr>
        <p:txBody>
          <a:bodyPr>
            <a:normAutofit fontScale="90000"/>
          </a:bodyPr>
          <a:lstStyle/>
          <a:p>
            <a:r>
              <a:rPr lang="ka-GE" dirty="0"/>
              <a:t>.</a:t>
            </a:r>
            <a:endParaRPr lang="en-US" dirty="0"/>
          </a:p>
        </p:txBody>
      </p:sp>
      <p:sp>
        <p:nvSpPr>
          <p:cNvPr id="3" name="Content Placeholder 2"/>
          <p:cNvSpPr>
            <a:spLocks noGrp="1"/>
          </p:cNvSpPr>
          <p:nvPr>
            <p:ph idx="1"/>
          </p:nvPr>
        </p:nvSpPr>
        <p:spPr>
          <a:xfrm>
            <a:off x="354842" y="600500"/>
            <a:ext cx="11341289" cy="5909482"/>
          </a:xfrm>
        </p:spPr>
        <p:txBody>
          <a:bodyPr>
            <a:noAutofit/>
          </a:bodyPr>
          <a:lstStyle/>
          <a:p>
            <a:pPr marL="0" indent="0">
              <a:buNone/>
            </a:pPr>
            <a:endParaRPr lang="ka-GE" sz="1400" dirty="0"/>
          </a:p>
          <a:p>
            <a:r>
              <a:rPr lang="ka-GE" sz="1400" i="1" dirty="0"/>
              <a:t>ეს პროცესი რუსეთის იმპერიის შემდეგ განსაკუთრებულად გამძაფრდა საბჭოთა პერიოდში ,  საქართველოს  ხელახალი ოკუპაციის შემდეგ ეკლესია კვლავ დიდი გამოწვევების წინაშე აღმოჩნდა. საბჭოთა სახელმწიფოში „კონფესიური სახელმწიფოს“ გაბატონებული რელიგიის სტატუსი  ჩაანაცვლა ათეიზმმა.  </a:t>
            </a:r>
            <a:endParaRPr lang="en-US" sz="1400" i="1" dirty="0"/>
          </a:p>
          <a:p>
            <a:r>
              <a:rPr lang="ka-GE" sz="1400" i="1" dirty="0"/>
              <a:t>საბჭოთა პერიოდი სრულიად განსხვავებულია წინა პერიოდის რეჟიმებისგან:  ეს არის ახალი ღირებულებების ეპოქაა, რომელმაც შეცვალა ადამიანები, მათი ერთმანეთთან დამოკიდებულება, მიმართება სახელმწიფოსთან, ეკლესიასთან. ეს არის ერთი მხრივ მსოფლიოში ტოტალიტარული რეჟიმების არსებობის ხანა, მეორე მხრივ, ათეიზმის პერიოდი;</a:t>
            </a:r>
            <a:endParaRPr lang="en-US" sz="1400" i="1" dirty="0"/>
          </a:p>
          <a:p>
            <a:r>
              <a:rPr lang="ka-GE" sz="1400" i="1" dirty="0"/>
              <a:t>საბჭოთა პერიოდში საქართველოს  ეკლესია რთული ისტორიული რეალობის წინაშე დადგა: იდევნებოდა ეკლესია და სასულიერო წოდება, ფიზიკურად უსწორდებოდნენ მორწმუნე ადამიანებს, ინგრეოდა ეკლესიები, ნადგურდებოდა ხატები და საეკლესიო სიწმინდეები.</a:t>
            </a:r>
            <a:endParaRPr lang="en-US" sz="1400" i="1" dirty="0"/>
          </a:p>
          <a:p>
            <a:r>
              <a:rPr lang="ka-GE" sz="1400" i="1" dirty="0"/>
              <a:t>საქართველოს ეკლესია კონტროლდებოდა სახელმწიფოს  და მისი ორგანოების მიერ.  იყო მომენტი, როდესაც ეკლესიის, როგორც ინსტიტუტის არსებობა დადგა საფრთხის წინაშე. მიუხედავად ამისა, მაინც მოახერხდა 1943 წელს რუსეთის ეკლესიის მიერ აღიარა საქართველოს ეკლესიის ავტოკეფალიის  აღიარება, 90-იან წლებში კი მსოფლიო საპატრიარქოს მიერ საქართველოს ეკლესიის დამოუკიდებლობის ცნობა.</a:t>
            </a:r>
          </a:p>
          <a:p>
            <a:r>
              <a:rPr lang="ka-GE" sz="1400" i="1" dirty="0">
                <a:latin typeface="Sylfaen" panose="010A0502050306030303" pitchFamily="18" charset="0"/>
                <a:ea typeface="Calibri" panose="020F0502020204030204" pitchFamily="34" charset="0"/>
                <a:cs typeface="Times New Roman" panose="02020603050405020304" pitchFamily="18" charset="0"/>
              </a:rPr>
              <a:t>XIX-XX საუკუნეები, საქართველოს ისტორიული განვითარების თვალსაზრისით, მნიშვნელოვანი და საინტერესო პროცესების მომცველი პერიოდია. </a:t>
            </a:r>
          </a:p>
          <a:p>
            <a:r>
              <a:rPr lang="ka-GE" sz="1400" i="1" dirty="0"/>
              <a:t>დღესაც კი, ბევრი პრობლემა, რომელიც საქართველოს ეკლესიაში არსებობს სათავეს სწორედ ამ პერიოდიან იღებს. ქვეყნის პოლიტიკურ თუ  საეკლესიო ცხოვრებაში მიმდინარე მოვლენების საფუძვლიანი  ახსნა შეუძლებელია ეკლესიის უახლოესი  წარსულის ისტორიული კონტექსტის გათვალისწინების გარეშე. </a:t>
            </a:r>
          </a:p>
          <a:p>
            <a:r>
              <a:rPr lang="ka-GE" sz="1400" i="1" dirty="0"/>
              <a:t> </a:t>
            </a:r>
            <a:r>
              <a:rPr lang="en-US" sz="1400" i="1" dirty="0" err="1"/>
              <a:t>სულ</a:t>
            </a:r>
            <a:r>
              <a:rPr lang="en-US" sz="1400" i="1" dirty="0"/>
              <a:t> </a:t>
            </a:r>
            <a:r>
              <a:rPr lang="en-US" sz="1400" i="1" dirty="0" err="1"/>
              <a:t>უფრო</a:t>
            </a:r>
            <a:r>
              <a:rPr lang="en-US" sz="1400" i="1" dirty="0"/>
              <a:t> </a:t>
            </a:r>
            <a:r>
              <a:rPr lang="en-US" sz="1400" i="1" dirty="0" err="1"/>
              <a:t>ცხადია</a:t>
            </a:r>
            <a:r>
              <a:rPr lang="en-US" sz="1400" i="1" dirty="0"/>
              <a:t>, </a:t>
            </a:r>
            <a:r>
              <a:rPr lang="en-US" sz="1400" i="1" dirty="0" err="1"/>
              <a:t>რომ</a:t>
            </a:r>
            <a:r>
              <a:rPr lang="en-US" sz="1400" i="1" dirty="0"/>
              <a:t>  </a:t>
            </a:r>
            <a:r>
              <a:rPr lang="en-US" sz="1400" i="1" dirty="0" err="1"/>
              <a:t>საზოგადოებაში</a:t>
            </a:r>
            <a:r>
              <a:rPr lang="en-US" sz="1400" i="1" dirty="0"/>
              <a:t> </a:t>
            </a:r>
            <a:r>
              <a:rPr lang="en-US" sz="1400" i="1" dirty="0" err="1"/>
              <a:t>მიმდინარე</a:t>
            </a:r>
            <a:r>
              <a:rPr lang="en-US" sz="1400" i="1" dirty="0"/>
              <a:t> </a:t>
            </a:r>
            <a:r>
              <a:rPr lang="en-US" sz="1400" i="1" dirty="0" err="1"/>
              <a:t>პრობლემების</a:t>
            </a:r>
            <a:r>
              <a:rPr lang="en-US" sz="1400" i="1" dirty="0"/>
              <a:t> </a:t>
            </a:r>
            <a:r>
              <a:rPr lang="en-US" sz="1400" i="1" dirty="0" err="1"/>
              <a:t>სრულყოფილად</a:t>
            </a:r>
            <a:r>
              <a:rPr lang="en-US" sz="1400" i="1" dirty="0"/>
              <a:t> </a:t>
            </a:r>
            <a:r>
              <a:rPr lang="en-US" sz="1400" i="1" dirty="0" err="1"/>
              <a:t>გააზრება</a:t>
            </a:r>
            <a:r>
              <a:rPr lang="en-US" sz="1400" i="1" dirty="0"/>
              <a:t> </a:t>
            </a:r>
            <a:r>
              <a:rPr lang="en-US" sz="1400" i="1" dirty="0" err="1"/>
              <a:t>შეუძლებელია</a:t>
            </a:r>
            <a:r>
              <a:rPr lang="en-US" sz="1400" i="1" dirty="0"/>
              <a:t> </a:t>
            </a:r>
            <a:r>
              <a:rPr lang="en-US" sz="1400" i="1" dirty="0" err="1"/>
              <a:t>ეკლესიის</a:t>
            </a:r>
            <a:r>
              <a:rPr lang="en-US" sz="1400" i="1" dirty="0"/>
              <a:t> </a:t>
            </a:r>
            <a:r>
              <a:rPr lang="en-US" sz="1400" i="1" dirty="0" err="1"/>
              <a:t>ისტორიისა</a:t>
            </a:r>
            <a:r>
              <a:rPr lang="en-US" sz="1400" i="1" dirty="0"/>
              <a:t> </a:t>
            </a:r>
            <a:r>
              <a:rPr lang="en-US" sz="1400" i="1" dirty="0" err="1"/>
              <a:t>და</a:t>
            </a:r>
            <a:r>
              <a:rPr lang="en-US" sz="1400" i="1" dirty="0"/>
              <a:t> </a:t>
            </a:r>
            <a:r>
              <a:rPr lang="en-US" sz="1400" i="1" dirty="0" err="1"/>
              <a:t>რელიგიური</a:t>
            </a:r>
            <a:r>
              <a:rPr lang="en-US" sz="1400" i="1" dirty="0"/>
              <a:t> </a:t>
            </a:r>
            <a:r>
              <a:rPr lang="en-US" sz="1400" i="1" dirty="0" err="1"/>
              <a:t>პოლიტიკის</a:t>
            </a:r>
            <a:r>
              <a:rPr lang="en-US" sz="1400" i="1" dirty="0"/>
              <a:t> </a:t>
            </a:r>
            <a:r>
              <a:rPr lang="en-US" sz="1400" i="1" dirty="0" err="1"/>
              <a:t>გაანალიზების</a:t>
            </a:r>
            <a:r>
              <a:rPr lang="en-US" sz="1400" i="1" dirty="0"/>
              <a:t> </a:t>
            </a:r>
            <a:r>
              <a:rPr lang="en-US" sz="1400" i="1" dirty="0" err="1"/>
              <a:t>გარეშე</a:t>
            </a:r>
            <a:r>
              <a:rPr lang="en-US" sz="1400" i="1" dirty="0"/>
              <a:t>. </a:t>
            </a:r>
            <a:endParaRPr lang="ka-GE" sz="1400" i="1" dirty="0"/>
          </a:p>
          <a:p>
            <a:pPr marL="285750" indent="-285750"/>
            <a:r>
              <a:rPr lang="ka-GE" sz="1400" i="1" dirty="0"/>
              <a:t>ამდენად, საქართველოს მართლმადიდებელი ეკლესიის </a:t>
            </a:r>
            <a:r>
              <a:rPr lang="en-US" sz="1400" i="1" dirty="0"/>
              <a:t>XIX-XX </a:t>
            </a:r>
            <a:r>
              <a:rPr lang="ka-GE" sz="1400" i="1" dirty="0"/>
              <a:t>ს-ების ისტორიის კვლევა საკმაოდ აქტუალურია.</a:t>
            </a:r>
            <a:endParaRPr lang="en-US" sz="1400" i="1" dirty="0"/>
          </a:p>
          <a:p>
            <a:endParaRPr lang="en-US" sz="1400" i="1" dirty="0"/>
          </a:p>
        </p:txBody>
      </p:sp>
    </p:spTree>
    <p:extLst>
      <p:ext uri="{BB962C8B-B14F-4D97-AF65-F5344CB8AC3E}">
        <p14:creationId xmlns:p14="http://schemas.microsoft.com/office/powerpoint/2010/main" val="2865585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5132"/>
            <a:ext cx="10421983" cy="496388"/>
          </a:xfrm>
        </p:spPr>
        <p:txBody>
          <a:bodyPr>
            <a:normAutofit/>
          </a:bodyPr>
          <a:lstStyle/>
          <a:p>
            <a:pPr algn="ctr"/>
            <a:r>
              <a:rPr lang="ka-GE" sz="2400" b="1" dirty="0"/>
              <a:t>პრობლემის შესწავლის </a:t>
            </a:r>
            <a:r>
              <a:rPr lang="en-US" sz="2400" b="1" dirty="0"/>
              <a:t> </a:t>
            </a:r>
            <a:r>
              <a:rPr lang="ka-GE" sz="2400" b="1" dirty="0"/>
              <a:t>შესახებ</a:t>
            </a:r>
            <a:endParaRPr lang="en-US" sz="2400" b="1" dirty="0"/>
          </a:p>
        </p:txBody>
      </p:sp>
      <p:sp>
        <p:nvSpPr>
          <p:cNvPr id="3" name="Content Placeholder 2"/>
          <p:cNvSpPr>
            <a:spLocks noGrp="1"/>
          </p:cNvSpPr>
          <p:nvPr>
            <p:ph idx="1"/>
          </p:nvPr>
        </p:nvSpPr>
        <p:spPr>
          <a:xfrm>
            <a:off x="150125" y="859809"/>
            <a:ext cx="11764372" cy="5824769"/>
          </a:xfrm>
        </p:spPr>
        <p:txBody>
          <a:bodyPr>
            <a:normAutofit/>
          </a:bodyPr>
          <a:lstStyle/>
          <a:p>
            <a:pPr algn="just">
              <a:lnSpc>
                <a:spcPct val="120000"/>
              </a:lnSpc>
            </a:pPr>
            <a:endParaRPr lang="ka-GE" sz="1500" dirty="0"/>
          </a:p>
          <a:p>
            <a:pPr algn="just">
              <a:lnSpc>
                <a:spcPct val="120000"/>
              </a:lnSpc>
            </a:pPr>
            <a:r>
              <a:rPr lang="en-US" sz="1500" dirty="0"/>
              <a:t>რ</a:t>
            </a:r>
            <a:r>
              <a:rPr lang="ka-GE" sz="1500" dirty="0"/>
              <a:t>ევოლუციამდელ ქართულ ისტორიოგრაფიაში XIX-XX საუკუნეების ეკლესიის ისტორიის შესახებ გამოიცა პ. იოსელიანის, მ. ჯანაშვილის, პ. კარბელაშვილების, ეპისკოპოს კირიონის (საძაგლიშვილი), თ. ჟორდანიას, კ. ცინცაძის, მ. კელენჯერიძის, ე. ნიკოლაძის და სხვათა ნაშრომები.  დღეს ამ ნაშრომებს ისტორიოგრაფიული ღირებულების გარდა, წყაროს მნიშვნელობაც აქვთ, რადგან  პრაქტიკულად  საკვლევი პერიოდის თანამედროვე მკვლევრების მიერაა შესრულებული . ამ გამოცემებმა შემოგვინახეს  ზოგიერთი უნიკალური დოკუმენტი, ცნობა, ჩანახატი, პორტრეტი.</a:t>
            </a:r>
          </a:p>
          <a:p>
            <a:pPr algn="just">
              <a:lnSpc>
                <a:spcPct val="120000"/>
              </a:lnSpc>
            </a:pPr>
            <a:r>
              <a:rPr lang="ka-GE" sz="1500" dirty="0"/>
              <a:t>საბჭოთა პერიოდში XIX-XX საუკუნეების ეკლესიის ისტორიის კვლევები</a:t>
            </a:r>
            <a:r>
              <a:rPr lang="en-US" sz="1500" dirty="0"/>
              <a:t> </a:t>
            </a:r>
            <a:r>
              <a:rPr lang="ka-GE" sz="1500" dirty="0"/>
              <a:t>საკმაოდ მწირია, ძირითადი აქცენტი შუა საუკუნეების ეკლესიის ისტორიის საკითხებისკენ იყო მიმართული. ის რაც გამოიცა, ჩვენთვის საინტერესო პერიოდის შესახებ ცალმხრივი, იდეოლოგიურ-კონიუნქტურული ნიშნით გამოირჩევა. თუმცა ზოგიერთ ნაშრომში (მ. ხუციშვილის, მ. გუგუტიშვილის და სხვათა) მაინც აისახა და წარმოჩნდა ჩვენთვის საინტერესო  საეკლესიო ისტორიის პრობლემები.</a:t>
            </a:r>
            <a:endParaRPr lang="en-US" sz="1500" dirty="0"/>
          </a:p>
          <a:p>
            <a:pPr algn="just">
              <a:lnSpc>
                <a:spcPct val="120000"/>
              </a:lnSpc>
            </a:pPr>
            <a:r>
              <a:rPr lang="ka-GE" sz="1500" dirty="0"/>
              <a:t>თანამედროვე ქართულ საეკლესიო ისტორიოგრაფიაში და ჰუმანიტარულ კვლევებში საკითხის ირგვლივ სოლიდური ინფორმაცია დაგროვდა, გამდიდრდა ფაქტოლოგიური, წყაროთმცოდნეობითი ბაზა, შესრულდა სადისერტაციო ნაშრომები. გამოიცა მანამდე უცნობი დოკუმენტები, XIX-XX საუკუნეების საქართველოს მართლმადიდებელი ეკლესიის ისტორიის შესახებ  ნაშრომები (ბ. ლომინაძის, გ. როგავას, ქ. პავლიაშვილის, ე. ბუბულაშვილის, ს. ვარდოსანიძის, ჯ. გამახარიას, ზ. აბაშიძის, ვ. კიკნაძის, ი. არაბიძის, მ. ქართველიშვილის, თ. შაკიაშვილის, ნ. პაპუაშვილის, ვ. წვერავას,  თ. ქორიძის, შ. ჯაფარიძის, ხ. ქოქრაშვილის და სხვათა). </a:t>
            </a:r>
          </a:p>
          <a:p>
            <a:pPr algn="just">
              <a:lnSpc>
                <a:spcPct val="120000"/>
              </a:lnSpc>
            </a:pPr>
            <a:r>
              <a:rPr lang="ka-GE" sz="1500" dirty="0"/>
              <a:t>შეივსო ფაქტოლოგიური და გარკვეულწილად თეორიული ვაკუუმი, რომელიც საბჭოთა ისტორიოგრაფიაში არსებობდა XIX-XX ს-ების საეკლესიო ისტორიის შესწავლის მიმართულებით. </a:t>
            </a:r>
            <a:endParaRPr lang="en-US" sz="1500" dirty="0"/>
          </a:p>
          <a:p>
            <a:endParaRPr lang="en-US" sz="1600" dirty="0"/>
          </a:p>
        </p:txBody>
      </p:sp>
    </p:spTree>
    <p:extLst>
      <p:ext uri="{BB962C8B-B14F-4D97-AF65-F5344CB8AC3E}">
        <p14:creationId xmlns:p14="http://schemas.microsoft.com/office/powerpoint/2010/main" val="2860808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78022"/>
          </a:xfrm>
        </p:spPr>
        <p:txBody>
          <a:bodyPr>
            <a:normAutofit/>
          </a:bodyPr>
          <a:lstStyle/>
          <a:p>
            <a:pPr algn="ctr"/>
            <a:r>
              <a:rPr lang="ka-GE" sz="2000" b="1" dirty="0"/>
              <a:t>არსებული კვლევების მიმოხილვა</a:t>
            </a:r>
            <a:endParaRPr lang="en-US" sz="2000" dirty="0"/>
          </a:p>
        </p:txBody>
      </p:sp>
      <p:sp>
        <p:nvSpPr>
          <p:cNvPr id="3" name="Content Placeholder 2"/>
          <p:cNvSpPr>
            <a:spLocks noGrp="1"/>
          </p:cNvSpPr>
          <p:nvPr>
            <p:ph idx="1"/>
          </p:nvPr>
        </p:nvSpPr>
        <p:spPr>
          <a:xfrm>
            <a:off x="574767" y="992777"/>
            <a:ext cx="11077302" cy="5486400"/>
          </a:xfrm>
        </p:spPr>
        <p:txBody>
          <a:bodyPr>
            <a:normAutofit/>
          </a:bodyPr>
          <a:lstStyle/>
          <a:p>
            <a:pPr algn="just"/>
            <a:endParaRPr lang="ka-GE" dirty="0"/>
          </a:p>
          <a:p>
            <a:pPr algn="just"/>
            <a:r>
              <a:rPr lang="ka-GE" sz="1600" dirty="0"/>
              <a:t>ნაშრომები ძირითადად ასახავს XIX-XX ს</a:t>
            </a:r>
            <a:r>
              <a:rPr lang="ru-RU" sz="1600" dirty="0"/>
              <a:t>-</a:t>
            </a:r>
            <a:r>
              <a:rPr lang="ka-GE" sz="1600" dirty="0"/>
              <a:t>ების ეკლესიის ისტორიის ცალკეულ პერიოდებს. </a:t>
            </a:r>
          </a:p>
          <a:p>
            <a:pPr algn="just"/>
            <a:r>
              <a:rPr lang="ka-GE" sz="1600" dirty="0"/>
              <a:t>კვლევების ქრონოლოგიური ჩარჩო, უმეტეს შემთხვევაში, შემოსაზღვრულია მხოლოდ რუსეთის იმპერიის, ამიერკავკასიაში დროებითი მთავრობის ხელისუფლების _ „ოზაკომის“, საქართველოს დემოკრატიული რესპუბლიკის ან საბჭოთა რეჟიმის საეკლესიო ისტორიის პრობლემებით. აღნიშნული კვლევები საკითხს შეისწავლის XIX-XX ს</a:t>
            </a:r>
            <a:r>
              <a:rPr lang="ru-RU" sz="1600" dirty="0"/>
              <a:t>-</a:t>
            </a:r>
            <a:r>
              <a:rPr lang="ka-GE" sz="1600" dirty="0"/>
              <a:t>ების  რომელიმე კონკრეტული პერიოდის ფარგლებში.</a:t>
            </a:r>
          </a:p>
          <a:p>
            <a:pPr algn="just"/>
            <a:r>
              <a:rPr lang="ka-GE" sz="1600" dirty="0"/>
              <a:t> გამოვყოფდი ნაშრომს, რომელიც მეტნაკლებად ვრცელ ქრონოლოგიურ ჩარჩოს  და XIX-XX ს</a:t>
            </a:r>
            <a:r>
              <a:rPr lang="ru-RU" sz="1600" dirty="0"/>
              <a:t>-</a:t>
            </a:r>
            <a:r>
              <a:rPr lang="ka-GE" sz="1600" dirty="0"/>
              <a:t>ების სხვადასხვა ეპოქებს მოიცავს: ქ. პავლიაშვილი, საქართველოს სამოციქულო მართლმადიდებლური ეკლესიის ისტორია (1800-1945). ნაწ. 1, თბ. 2008. თუმცა მონოგრაფია 1945 წლამდე მოდის და სრულად ვერ ფარავს XX ს-ს; ნაკლები ადგილი ეთმობა დემოკრატიული რესპუბლიკის საეკლესიო პოლიტიკას. ამასთანავე, 2008 წლის შემდეგ საქართველოს ეკლესიის ისტორიის ახალი და უახლესი პერიოდის შესახებ უამრავი ახალი ნაშრომი გამოიცა, რომელიც ანალიზსა და შეჯამებას მოითხოვს.</a:t>
            </a:r>
          </a:p>
          <a:p>
            <a:pPr algn="just"/>
            <a:r>
              <a:rPr lang="ka-GE" sz="1600" dirty="0"/>
              <a:t>ამდენად, პრაქტიკულად, არ არსებობს ერთიანი კვლევა, რომელიც სრულად  მოიცავს ამ ორ საუკუნეს და წარმოაჩენს XIX-XX ს</a:t>
            </a:r>
            <a:r>
              <a:rPr lang="ru-RU" sz="1600" dirty="0"/>
              <a:t>-</a:t>
            </a:r>
            <a:r>
              <a:rPr lang="ka-GE" sz="1600" dirty="0"/>
              <a:t>ებში ეკლესიის ისტორიული ფორმების განვითარების უწყვეტ პროცესს . </a:t>
            </a:r>
          </a:p>
          <a:p>
            <a:r>
              <a:rPr lang="ka-GE" sz="1600" dirty="0"/>
              <a:t>აღნიშნულ კვლევებში ნაკლებადაა ასახული თანამედროვე დასავლური  ისტორიოგარფიისა და საეკლესიო კვლევების სამეცნიერო სიახლეები და კვლევითი თეორიები</a:t>
            </a:r>
          </a:p>
          <a:p>
            <a:pPr algn="just"/>
            <a:endParaRPr lang="en-US" sz="1600" dirty="0"/>
          </a:p>
        </p:txBody>
      </p:sp>
    </p:spTree>
    <p:extLst>
      <p:ext uri="{BB962C8B-B14F-4D97-AF65-F5344CB8AC3E}">
        <p14:creationId xmlns:p14="http://schemas.microsoft.com/office/powerpoint/2010/main" val="3634174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33509"/>
          </a:xfrm>
        </p:spPr>
        <p:txBody>
          <a:bodyPr>
            <a:normAutofit/>
          </a:bodyPr>
          <a:lstStyle/>
          <a:p>
            <a:pPr algn="ctr"/>
            <a:r>
              <a:rPr lang="ka-GE" sz="3200" b="1" dirty="0"/>
              <a:t>კვლევის მიზანი</a:t>
            </a:r>
            <a:endParaRPr lang="en-US" sz="3200" dirty="0">
              <a:solidFill>
                <a:srgbClr val="FF0000"/>
              </a:solidFill>
            </a:endParaRPr>
          </a:p>
        </p:txBody>
      </p:sp>
      <p:sp>
        <p:nvSpPr>
          <p:cNvPr id="3" name="Content Placeholder 2"/>
          <p:cNvSpPr>
            <a:spLocks noGrp="1"/>
          </p:cNvSpPr>
          <p:nvPr>
            <p:ph idx="1"/>
          </p:nvPr>
        </p:nvSpPr>
        <p:spPr>
          <a:xfrm>
            <a:off x="599090" y="1072055"/>
            <a:ext cx="10972800" cy="5104908"/>
          </a:xfrm>
        </p:spPr>
        <p:txBody>
          <a:bodyPr>
            <a:normAutofit fontScale="70000" lnSpcReduction="20000"/>
          </a:bodyPr>
          <a:lstStyle/>
          <a:p>
            <a:pPr lvl="0" algn="just"/>
            <a:r>
              <a:rPr lang="ka-GE" dirty="0"/>
              <a:t>შეძლებისდაგვარი  </a:t>
            </a:r>
            <a:r>
              <a:rPr lang="en-US" dirty="0" err="1"/>
              <a:t>სისრულით</a:t>
            </a:r>
            <a:r>
              <a:rPr lang="en-US" dirty="0"/>
              <a:t> </a:t>
            </a:r>
            <a:r>
              <a:rPr lang="en-US" dirty="0" err="1"/>
              <a:t>წარმოვაჩინოთ</a:t>
            </a:r>
            <a:r>
              <a:rPr lang="en-US" dirty="0"/>
              <a:t> </a:t>
            </a:r>
            <a:r>
              <a:rPr lang="ka-GE" dirty="0"/>
              <a:t>XIX-XX ს</a:t>
            </a:r>
            <a:r>
              <a:rPr lang="ru-RU" dirty="0"/>
              <a:t>-</a:t>
            </a:r>
            <a:r>
              <a:rPr lang="ka-GE" dirty="0"/>
              <a:t>ების  </a:t>
            </a:r>
            <a:r>
              <a:rPr lang="en-US" dirty="0" err="1"/>
              <a:t>საქართველოს</a:t>
            </a:r>
            <a:r>
              <a:rPr lang="en-US" dirty="0"/>
              <a:t> </a:t>
            </a:r>
            <a:r>
              <a:rPr lang="en-US" dirty="0" err="1"/>
              <a:t>ეკლესიის</a:t>
            </a:r>
            <a:r>
              <a:rPr lang="en-US" dirty="0"/>
              <a:t> </a:t>
            </a:r>
            <a:r>
              <a:rPr lang="en-US" dirty="0" err="1"/>
              <a:t>ისტორია</a:t>
            </a:r>
            <a:r>
              <a:rPr lang="ka-GE" dirty="0"/>
              <a:t>. ვუჩვენოთ მოცემული ეკლესიის ისტორიული განვითარების სურათი დიაქრონულ ჭრილში.</a:t>
            </a:r>
            <a:endParaRPr lang="en-US" dirty="0"/>
          </a:p>
          <a:p>
            <a:pPr algn="just"/>
            <a:r>
              <a:rPr lang="ka-GE" dirty="0"/>
              <a:t>შევისწავლოთ აღნიშნული პერიოდის  ეკლესიაში არსებული ისტორიული ფორმების ცვლილების პროცესი; </a:t>
            </a:r>
          </a:p>
          <a:p>
            <a:pPr algn="just"/>
            <a:r>
              <a:rPr lang="ka-GE" dirty="0"/>
              <a:t>შევაფასოთ ცალკეული რეჟიმისა თუ ხელისუფლების საეკლესიო და რელიგიური პოლიტიკა და მისი გავლენა საქართველოს ეკლესიაში მიმდინარე მოვლენებზე. გავაანალიზოთ როგორ იცვლება საქართველოს ეკლესიის სტატუსი  და რა პროცესები ახლავს მის აღდგენასა და შეენარჩუნებას. </a:t>
            </a:r>
            <a:endParaRPr lang="en-US" dirty="0"/>
          </a:p>
          <a:p>
            <a:pPr lvl="0" algn="just"/>
            <a:r>
              <a:rPr lang="ka-GE" dirty="0"/>
              <a:t>გავაანალიზოთ და ავხსნათ შესაბამისი ეპოქის საეკლესიო ცხოვრების თავისებურებები. ვუჩვენოთ საეკლესიო ცხოვრების  სხვადასხვა მხარე: სახელმწიფოსა და ეკლესიის, საზოგადოებისა და ეკლესიის ურთიერთმიმართებები. განსხვავებულ კონფესიებთან დამოკიდებულების პრობლემები.</a:t>
            </a:r>
          </a:p>
          <a:p>
            <a:pPr lvl="0" algn="just"/>
            <a:r>
              <a:rPr lang="ka-GE" dirty="0"/>
              <a:t>შეფასდეს საქართველოს ეკლესიის  როლი ეროვნული იდენტობის დაცვის და კულტურის განვითარების სფეროში.</a:t>
            </a:r>
            <a:endParaRPr lang="en-US" dirty="0"/>
          </a:p>
          <a:p>
            <a:pPr lvl="0" algn="just"/>
            <a:r>
              <a:rPr lang="ka-GE" dirty="0"/>
              <a:t>გაანალიზდეს საეკლესიო პირების მოღვაწეობა, ეკლესიის და მრევლის, აგრეთვე, ეკლესიისა და საზოგადოების სხვადასხვა ჯგუფების ურთიერთობის საკითხები და ა. შ. </a:t>
            </a:r>
            <a:endParaRPr lang="en-US" dirty="0"/>
          </a:p>
          <a:p>
            <a:endParaRPr lang="en-US" dirty="0"/>
          </a:p>
        </p:txBody>
      </p:sp>
    </p:spTree>
    <p:extLst>
      <p:ext uri="{BB962C8B-B14F-4D97-AF65-F5344CB8AC3E}">
        <p14:creationId xmlns:p14="http://schemas.microsoft.com/office/powerpoint/2010/main" val="77178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07385"/>
          </a:xfrm>
        </p:spPr>
        <p:txBody>
          <a:bodyPr>
            <a:normAutofit fontScale="90000"/>
          </a:bodyPr>
          <a:lstStyle/>
          <a:p>
            <a:pPr algn="ctr"/>
            <a:r>
              <a:rPr lang="ka-GE" sz="3200" b="1" dirty="0"/>
              <a:t>ამოცანები და კვლევის  ძირითადი მიმართულება</a:t>
            </a:r>
            <a:endParaRPr lang="en-US" sz="3200" b="1" dirty="0"/>
          </a:p>
        </p:txBody>
      </p:sp>
      <p:sp>
        <p:nvSpPr>
          <p:cNvPr id="3" name="Content Placeholder 2"/>
          <p:cNvSpPr>
            <a:spLocks noGrp="1"/>
          </p:cNvSpPr>
          <p:nvPr>
            <p:ph idx="1"/>
          </p:nvPr>
        </p:nvSpPr>
        <p:spPr>
          <a:xfrm>
            <a:off x="551793" y="961696"/>
            <a:ext cx="10988565" cy="5580993"/>
          </a:xfrm>
        </p:spPr>
        <p:txBody>
          <a:bodyPr>
            <a:normAutofit/>
          </a:bodyPr>
          <a:lstStyle/>
          <a:p>
            <a:pPr marL="0" indent="0">
              <a:buNone/>
            </a:pPr>
            <a:r>
              <a:rPr lang="ka-GE" sz="2000" b="1" dirty="0"/>
              <a:t>კვლევა შემდეგ ძირითადი პრობლემებს მოიცავს:</a:t>
            </a:r>
            <a:endParaRPr lang="ka-GE" sz="2000" dirty="0"/>
          </a:p>
          <a:p>
            <a:pPr marL="514350" indent="-514350">
              <a:buFont typeface="+mj-lt"/>
              <a:buAutoNum type="arabicPeriod"/>
            </a:pPr>
            <a:r>
              <a:rPr lang="en-US" sz="2000" dirty="0">
                <a:latin typeface="Sylfaen" pitchFamily="18" charset="0"/>
              </a:rPr>
              <a:t>XIX-XX</a:t>
            </a:r>
            <a:r>
              <a:rPr lang="ka-GE" sz="2000" dirty="0">
                <a:latin typeface="Sylfaen" pitchFamily="18" charset="0"/>
              </a:rPr>
              <a:t> ს-ების ეკლესიის ისტორიის შესახებ </a:t>
            </a:r>
            <a:r>
              <a:rPr lang="en-US" sz="2000" dirty="0" err="1">
                <a:latin typeface="Sylfaen" pitchFamily="18" charset="0"/>
              </a:rPr>
              <a:t>წყაროთა</a:t>
            </a:r>
            <a:r>
              <a:rPr lang="en-US" sz="2000" dirty="0">
                <a:latin typeface="Sylfaen" pitchFamily="18" charset="0"/>
              </a:rPr>
              <a:t> </a:t>
            </a:r>
            <a:r>
              <a:rPr lang="en-US" sz="2000" dirty="0" err="1">
                <a:latin typeface="Sylfaen" pitchFamily="18" charset="0"/>
              </a:rPr>
              <a:t>ბაზის</a:t>
            </a:r>
            <a:r>
              <a:rPr lang="en-US" sz="2000" dirty="0">
                <a:latin typeface="Sylfaen" pitchFamily="18" charset="0"/>
              </a:rPr>
              <a:t> </a:t>
            </a:r>
            <a:r>
              <a:rPr lang="en-US" sz="2000" dirty="0" err="1">
                <a:latin typeface="Sylfaen" pitchFamily="18" charset="0"/>
              </a:rPr>
              <a:t>განსაზღვრა</a:t>
            </a:r>
            <a:r>
              <a:rPr lang="en-US" sz="2000" dirty="0">
                <a:latin typeface="Sylfaen" pitchFamily="18" charset="0"/>
              </a:rPr>
              <a:t>, </a:t>
            </a:r>
            <a:r>
              <a:rPr lang="en-US" sz="2000" dirty="0" err="1">
                <a:latin typeface="Sylfaen" pitchFamily="18" charset="0"/>
              </a:rPr>
              <a:t>თეორიული</a:t>
            </a:r>
            <a:r>
              <a:rPr lang="en-US" sz="2000" dirty="0">
                <a:latin typeface="Sylfaen" pitchFamily="18" charset="0"/>
              </a:rPr>
              <a:t> </a:t>
            </a:r>
            <a:r>
              <a:rPr lang="en-US" sz="2000" dirty="0" err="1">
                <a:latin typeface="Sylfaen" pitchFamily="18" charset="0"/>
              </a:rPr>
              <a:t>და</a:t>
            </a:r>
            <a:r>
              <a:rPr lang="en-US" sz="2000" dirty="0">
                <a:latin typeface="Sylfaen" pitchFamily="18" charset="0"/>
              </a:rPr>
              <a:t> </a:t>
            </a:r>
            <a:r>
              <a:rPr lang="en-US" sz="2000" dirty="0" err="1">
                <a:latin typeface="Sylfaen" pitchFamily="18" charset="0"/>
              </a:rPr>
              <a:t>კონკრეტული</a:t>
            </a:r>
            <a:r>
              <a:rPr lang="en-US" sz="2000" dirty="0">
                <a:latin typeface="Sylfaen" pitchFamily="18" charset="0"/>
              </a:rPr>
              <a:t> </a:t>
            </a:r>
            <a:r>
              <a:rPr lang="en-US" sz="2000" dirty="0" err="1">
                <a:latin typeface="Sylfaen" pitchFamily="18" charset="0"/>
              </a:rPr>
              <a:t>ლიტერატურის</a:t>
            </a:r>
            <a:r>
              <a:rPr lang="en-US" sz="2000" dirty="0">
                <a:latin typeface="Sylfaen" pitchFamily="18" charset="0"/>
              </a:rPr>
              <a:t>  </a:t>
            </a:r>
            <a:r>
              <a:rPr lang="en-US" sz="2000" dirty="0" err="1">
                <a:latin typeface="Sylfaen" pitchFamily="18" charset="0"/>
              </a:rPr>
              <a:t>დამუშავება</a:t>
            </a:r>
            <a:r>
              <a:rPr lang="en-US" sz="2000" dirty="0">
                <a:latin typeface="Sylfaen" pitchFamily="18" charset="0"/>
              </a:rPr>
              <a:t>, </a:t>
            </a:r>
            <a:r>
              <a:rPr lang="en-US" sz="2000" dirty="0" err="1">
                <a:latin typeface="Sylfaen" pitchFamily="18" charset="0"/>
              </a:rPr>
              <a:t>ძირითადი</a:t>
            </a:r>
            <a:r>
              <a:rPr lang="en-US" sz="2000" dirty="0">
                <a:latin typeface="Sylfaen" pitchFamily="18" charset="0"/>
              </a:rPr>
              <a:t> </a:t>
            </a:r>
            <a:r>
              <a:rPr lang="en-US" sz="2000" dirty="0" err="1">
                <a:latin typeface="Sylfaen" pitchFamily="18" charset="0"/>
              </a:rPr>
              <a:t>თემების</a:t>
            </a:r>
            <a:r>
              <a:rPr lang="en-US" sz="2000" dirty="0">
                <a:latin typeface="Sylfaen" pitchFamily="18" charset="0"/>
              </a:rPr>
              <a:t> </a:t>
            </a:r>
            <a:r>
              <a:rPr lang="en-US" sz="2000" dirty="0" err="1">
                <a:latin typeface="Sylfaen" pitchFamily="18" charset="0"/>
              </a:rPr>
              <a:t>იდენტიფიკაცია</a:t>
            </a:r>
            <a:r>
              <a:rPr lang="en-US" sz="2000" dirty="0">
                <a:latin typeface="Sylfaen" pitchFamily="18" charset="0"/>
              </a:rPr>
              <a:t>; </a:t>
            </a:r>
            <a:r>
              <a:rPr lang="en-US" sz="2000" dirty="0" err="1">
                <a:latin typeface="Sylfaen" pitchFamily="18" charset="0"/>
              </a:rPr>
              <a:t>საარქივო</a:t>
            </a:r>
            <a:r>
              <a:rPr lang="en-US" sz="2000" dirty="0">
                <a:latin typeface="Sylfaen" pitchFamily="18" charset="0"/>
              </a:rPr>
              <a:t> </a:t>
            </a:r>
            <a:r>
              <a:rPr lang="en-US" sz="2000" dirty="0" err="1">
                <a:latin typeface="Sylfaen" pitchFamily="18" charset="0"/>
              </a:rPr>
              <a:t>მასალების</a:t>
            </a:r>
            <a:r>
              <a:rPr lang="en-US" sz="2000" dirty="0">
                <a:latin typeface="Sylfaen" pitchFamily="18" charset="0"/>
              </a:rPr>
              <a:t>, </a:t>
            </a:r>
            <a:r>
              <a:rPr lang="en-US" sz="2000" dirty="0" err="1">
                <a:latin typeface="Sylfaen" pitchFamily="18" charset="0"/>
              </a:rPr>
              <a:t>წყაროების</a:t>
            </a:r>
            <a:r>
              <a:rPr lang="en-US" sz="2000" dirty="0">
                <a:latin typeface="Sylfaen" pitchFamily="18" charset="0"/>
              </a:rPr>
              <a:t> </a:t>
            </a:r>
            <a:r>
              <a:rPr lang="en-US" sz="2000" dirty="0" err="1">
                <a:latin typeface="Sylfaen" pitchFamily="18" charset="0"/>
              </a:rPr>
              <a:t>მოძიება</a:t>
            </a:r>
            <a:r>
              <a:rPr lang="en-US" sz="2000" dirty="0">
                <a:latin typeface="Sylfaen" pitchFamily="18" charset="0"/>
              </a:rPr>
              <a:t> </a:t>
            </a:r>
            <a:r>
              <a:rPr lang="en-US" sz="2000" dirty="0" err="1">
                <a:latin typeface="Sylfaen" pitchFamily="18" charset="0"/>
              </a:rPr>
              <a:t>და</a:t>
            </a:r>
            <a:r>
              <a:rPr lang="en-US" sz="2000" dirty="0">
                <a:latin typeface="Sylfaen" pitchFamily="18" charset="0"/>
              </a:rPr>
              <a:t> </a:t>
            </a:r>
            <a:r>
              <a:rPr lang="en-US" sz="2000" dirty="0" err="1">
                <a:latin typeface="Sylfaen" pitchFamily="18" charset="0"/>
              </a:rPr>
              <a:t>დამუშავება</a:t>
            </a:r>
            <a:r>
              <a:rPr lang="ka-GE" sz="2000" dirty="0">
                <a:latin typeface="Sylfaen" pitchFamily="18" charset="0"/>
              </a:rPr>
              <a:t>. </a:t>
            </a:r>
          </a:p>
          <a:p>
            <a:pPr marL="514350" indent="-514350">
              <a:buFont typeface="+mj-lt"/>
              <a:buAutoNum type="arabicPeriod"/>
            </a:pPr>
            <a:r>
              <a:rPr lang="ka-GE" sz="2000" dirty="0">
                <a:latin typeface="Sylfaen" pitchFamily="18" charset="0"/>
              </a:rPr>
              <a:t>საქართველოს ეკლესიის მდგომარეობა და სტატუსი რუსეთის მიერ საქართველოს ოკუპაციამდე </a:t>
            </a:r>
            <a:r>
              <a:rPr lang="en-US" sz="2000" dirty="0">
                <a:latin typeface="Sylfaen" pitchFamily="18" charset="0"/>
              </a:rPr>
              <a:t>XVIII-XIX </a:t>
            </a:r>
            <a:r>
              <a:rPr lang="ka-GE" sz="2000" dirty="0">
                <a:latin typeface="Sylfaen" pitchFamily="18" charset="0"/>
              </a:rPr>
              <a:t>ს-ების მიჯნაზე. </a:t>
            </a:r>
            <a:endParaRPr lang="en-US" sz="2000" dirty="0">
              <a:latin typeface="Sylfaen" pitchFamily="18" charset="0"/>
            </a:endParaRPr>
          </a:p>
          <a:p>
            <a:pPr marL="514350" indent="-514350">
              <a:buFont typeface="+mj-lt"/>
              <a:buAutoNum type="arabicPeriod"/>
            </a:pPr>
            <a:r>
              <a:rPr lang="en-US" sz="2000" dirty="0">
                <a:latin typeface="Sylfaen" pitchFamily="18" charset="0"/>
              </a:rPr>
              <a:t> </a:t>
            </a:r>
            <a:r>
              <a:rPr lang="en-US" sz="2000" dirty="0" err="1">
                <a:latin typeface="Sylfaen" pitchFamily="18" charset="0"/>
              </a:rPr>
              <a:t>რუსეთის</a:t>
            </a:r>
            <a:r>
              <a:rPr lang="en-US" sz="2000" dirty="0">
                <a:latin typeface="Sylfaen" pitchFamily="18" charset="0"/>
              </a:rPr>
              <a:t> </a:t>
            </a:r>
            <a:r>
              <a:rPr lang="en-US" sz="2000" dirty="0" err="1">
                <a:latin typeface="Sylfaen" pitchFamily="18" charset="0"/>
              </a:rPr>
              <a:t>იმპერიის</a:t>
            </a:r>
            <a:r>
              <a:rPr lang="en-US" sz="2000" dirty="0">
                <a:latin typeface="Sylfaen" pitchFamily="18" charset="0"/>
              </a:rPr>
              <a:t> </a:t>
            </a:r>
            <a:r>
              <a:rPr lang="en-US" sz="2000" dirty="0" err="1">
                <a:latin typeface="Sylfaen" pitchFamily="18" charset="0"/>
              </a:rPr>
              <a:t>საეკლესიო</a:t>
            </a:r>
            <a:r>
              <a:rPr lang="en-US" sz="2000" dirty="0">
                <a:latin typeface="Sylfaen" pitchFamily="18" charset="0"/>
              </a:rPr>
              <a:t> </a:t>
            </a:r>
            <a:r>
              <a:rPr lang="en-US" sz="2000" dirty="0" err="1">
                <a:latin typeface="Sylfaen" pitchFamily="18" charset="0"/>
              </a:rPr>
              <a:t>პოლიტიკა</a:t>
            </a:r>
            <a:r>
              <a:rPr lang="en-US" sz="2000" dirty="0">
                <a:latin typeface="Sylfaen" pitchFamily="18" charset="0"/>
              </a:rPr>
              <a:t> </a:t>
            </a:r>
            <a:r>
              <a:rPr lang="en-US" sz="2000" dirty="0" err="1">
                <a:latin typeface="Sylfaen" pitchFamily="18" charset="0"/>
              </a:rPr>
              <a:t>საქართველოში</a:t>
            </a:r>
            <a:r>
              <a:rPr lang="ka-GE" sz="2000" dirty="0">
                <a:latin typeface="Sylfaen" pitchFamily="18" charset="0"/>
              </a:rPr>
              <a:t> </a:t>
            </a:r>
            <a:r>
              <a:rPr lang="en-US" sz="2000" dirty="0">
                <a:latin typeface="Sylfaen" pitchFamily="18" charset="0"/>
              </a:rPr>
              <a:t>(1801-1917);</a:t>
            </a:r>
          </a:p>
          <a:p>
            <a:pPr marL="514350" indent="-514350">
              <a:buAutoNum type="arabicPeriod" startAt="4"/>
            </a:pPr>
            <a:r>
              <a:rPr lang="en-US" sz="2000" dirty="0" err="1">
                <a:latin typeface="Sylfaen" pitchFamily="18" charset="0"/>
              </a:rPr>
              <a:t>საქართველოს</a:t>
            </a:r>
            <a:r>
              <a:rPr lang="en-US" sz="2000" dirty="0">
                <a:latin typeface="Sylfaen" pitchFamily="18" charset="0"/>
              </a:rPr>
              <a:t> </a:t>
            </a:r>
            <a:r>
              <a:rPr lang="en-US" sz="2000" dirty="0" err="1">
                <a:latin typeface="Sylfaen" pitchFamily="18" charset="0"/>
              </a:rPr>
              <a:t>მართლმადიდებელი</a:t>
            </a:r>
            <a:r>
              <a:rPr lang="en-US" sz="2000" dirty="0">
                <a:latin typeface="Sylfaen" pitchFamily="18" charset="0"/>
              </a:rPr>
              <a:t> </a:t>
            </a:r>
            <a:r>
              <a:rPr lang="en-US" sz="2000" dirty="0" err="1">
                <a:latin typeface="Sylfaen" pitchFamily="18" charset="0"/>
              </a:rPr>
              <a:t>ეკლესია</a:t>
            </a:r>
            <a:r>
              <a:rPr lang="en-US" sz="2000" dirty="0">
                <a:latin typeface="Sylfaen" pitchFamily="18" charset="0"/>
              </a:rPr>
              <a:t> 1917-1921 </a:t>
            </a:r>
            <a:r>
              <a:rPr lang="en-US" sz="2000" dirty="0" err="1">
                <a:latin typeface="Sylfaen" pitchFamily="18" charset="0"/>
              </a:rPr>
              <a:t>წწ</a:t>
            </a:r>
            <a:r>
              <a:rPr lang="en-US" sz="2000" dirty="0">
                <a:latin typeface="Sylfaen" pitchFamily="18" charset="0"/>
              </a:rPr>
              <a:t>. </a:t>
            </a:r>
            <a:r>
              <a:rPr lang="en-US" sz="2000" dirty="0" err="1">
                <a:latin typeface="Sylfaen" pitchFamily="18" charset="0"/>
              </a:rPr>
              <a:t>საქართველოს</a:t>
            </a:r>
            <a:r>
              <a:rPr lang="en-US" sz="2000" dirty="0">
                <a:latin typeface="Sylfaen" pitchFamily="18" charset="0"/>
              </a:rPr>
              <a:t> </a:t>
            </a:r>
            <a:r>
              <a:rPr lang="en-US" sz="2000" dirty="0" err="1">
                <a:latin typeface="Sylfaen" pitchFamily="18" charset="0"/>
              </a:rPr>
              <a:t>ეკლესია</a:t>
            </a:r>
            <a:r>
              <a:rPr lang="en-US" sz="2000" dirty="0">
                <a:latin typeface="Sylfaen" pitchFamily="18" charset="0"/>
              </a:rPr>
              <a:t> </a:t>
            </a:r>
            <a:r>
              <a:rPr lang="en-US" sz="2000" dirty="0" err="1">
                <a:latin typeface="Sylfaen" pitchFamily="18" charset="0"/>
              </a:rPr>
              <a:t>საქართველოს</a:t>
            </a:r>
            <a:r>
              <a:rPr lang="en-US" sz="2000" dirty="0">
                <a:latin typeface="Sylfaen" pitchFamily="18" charset="0"/>
              </a:rPr>
              <a:t> </a:t>
            </a:r>
            <a:r>
              <a:rPr lang="en-US" sz="2000" dirty="0" err="1">
                <a:latin typeface="Sylfaen" pitchFamily="18" charset="0"/>
              </a:rPr>
              <a:t>დემოკრატიულ</a:t>
            </a:r>
            <a:r>
              <a:rPr lang="en-US" sz="2000" dirty="0">
                <a:latin typeface="Sylfaen" pitchFamily="18" charset="0"/>
              </a:rPr>
              <a:t> </a:t>
            </a:r>
            <a:r>
              <a:rPr lang="en-US" sz="2000" dirty="0" err="1">
                <a:latin typeface="Sylfaen" pitchFamily="18" charset="0"/>
              </a:rPr>
              <a:t>რესპუბლიკაში</a:t>
            </a:r>
            <a:r>
              <a:rPr lang="en-US" sz="2000" dirty="0">
                <a:latin typeface="Sylfaen" pitchFamily="18" charset="0"/>
              </a:rPr>
              <a:t>.</a:t>
            </a:r>
            <a:endParaRPr lang="ka-GE" sz="2000" dirty="0">
              <a:latin typeface="Sylfaen" pitchFamily="18" charset="0"/>
            </a:endParaRPr>
          </a:p>
          <a:p>
            <a:pPr marL="514350" indent="-514350">
              <a:buAutoNum type="arabicPeriod" startAt="4"/>
            </a:pPr>
            <a:r>
              <a:rPr lang="en-US" sz="2000" dirty="0" err="1">
                <a:latin typeface="Sylfaen" pitchFamily="18" charset="0"/>
              </a:rPr>
              <a:t>საქართველოს</a:t>
            </a:r>
            <a:r>
              <a:rPr lang="en-US" sz="2000" dirty="0">
                <a:latin typeface="Sylfaen" pitchFamily="18" charset="0"/>
              </a:rPr>
              <a:t> </a:t>
            </a:r>
            <a:r>
              <a:rPr lang="en-US" sz="2000" dirty="0" err="1">
                <a:latin typeface="Sylfaen" pitchFamily="18" charset="0"/>
              </a:rPr>
              <a:t>მართლმადიდებელი</a:t>
            </a:r>
            <a:r>
              <a:rPr lang="en-US" sz="2000" dirty="0">
                <a:latin typeface="Sylfaen" pitchFamily="18" charset="0"/>
              </a:rPr>
              <a:t> </a:t>
            </a:r>
            <a:r>
              <a:rPr lang="en-US" sz="2000" dirty="0" err="1">
                <a:latin typeface="Sylfaen" pitchFamily="18" charset="0"/>
              </a:rPr>
              <a:t>ეკლესია</a:t>
            </a:r>
            <a:r>
              <a:rPr lang="en-US" sz="2000" dirty="0">
                <a:latin typeface="Sylfaen" pitchFamily="18" charset="0"/>
              </a:rPr>
              <a:t> </a:t>
            </a:r>
            <a:r>
              <a:rPr lang="en-US" sz="2000" dirty="0" err="1">
                <a:latin typeface="Sylfaen" pitchFamily="18" charset="0"/>
              </a:rPr>
              <a:t>საბჭოთა</a:t>
            </a:r>
            <a:r>
              <a:rPr lang="en-US" sz="2000" dirty="0">
                <a:latin typeface="Sylfaen" pitchFamily="18" charset="0"/>
              </a:rPr>
              <a:t> </a:t>
            </a:r>
            <a:r>
              <a:rPr lang="en-US" sz="2000" dirty="0" err="1">
                <a:latin typeface="Sylfaen" pitchFamily="18" charset="0"/>
              </a:rPr>
              <a:t>ხელისუფლების</a:t>
            </a:r>
            <a:r>
              <a:rPr lang="en-US" sz="2000" dirty="0">
                <a:latin typeface="Sylfaen" pitchFamily="18" charset="0"/>
              </a:rPr>
              <a:t> </a:t>
            </a:r>
            <a:r>
              <a:rPr lang="en-US" sz="2000" dirty="0" err="1">
                <a:latin typeface="Sylfaen" pitchFamily="18" charset="0"/>
              </a:rPr>
              <a:t>პირობებში</a:t>
            </a:r>
            <a:r>
              <a:rPr lang="en-US" sz="2000" dirty="0">
                <a:latin typeface="Sylfaen" pitchFamily="18" charset="0"/>
              </a:rPr>
              <a:t> </a:t>
            </a:r>
            <a:r>
              <a:rPr lang="en-US" sz="2000" dirty="0" err="1">
                <a:latin typeface="Sylfaen" pitchFamily="18" charset="0"/>
              </a:rPr>
              <a:t>და</a:t>
            </a:r>
            <a:r>
              <a:rPr lang="en-US" sz="2000" dirty="0">
                <a:latin typeface="Sylfaen" pitchFamily="18" charset="0"/>
              </a:rPr>
              <a:t> </a:t>
            </a:r>
            <a:r>
              <a:rPr lang="ka-GE" sz="2000" dirty="0">
                <a:latin typeface="Sylfaen" pitchFamily="18" charset="0"/>
              </a:rPr>
              <a:t>საქართველოს რესპუბლიკაში  (</a:t>
            </a:r>
            <a:r>
              <a:rPr lang="en-US" sz="2000" dirty="0" err="1">
                <a:latin typeface="Sylfaen" pitchFamily="18" charset="0"/>
              </a:rPr>
              <a:t>პოსტსაბჭოთა</a:t>
            </a:r>
            <a:r>
              <a:rPr lang="en-US" sz="2000" dirty="0">
                <a:latin typeface="Sylfaen" pitchFamily="18" charset="0"/>
              </a:rPr>
              <a:t> </a:t>
            </a:r>
            <a:r>
              <a:rPr lang="en-US" sz="2000" dirty="0" err="1">
                <a:latin typeface="Sylfaen" pitchFamily="18" charset="0"/>
              </a:rPr>
              <a:t>პერიოდში</a:t>
            </a:r>
            <a:r>
              <a:rPr lang="ka-GE" sz="2000" dirty="0">
                <a:latin typeface="Sylfaen" pitchFamily="18" charset="0"/>
              </a:rPr>
              <a:t>)</a:t>
            </a:r>
            <a:r>
              <a:rPr lang="en-US" sz="2000" dirty="0">
                <a:latin typeface="Sylfaen" pitchFamily="18" charset="0"/>
              </a:rPr>
              <a:t>.  </a:t>
            </a:r>
            <a:endParaRPr lang="ka-GE" sz="2000" dirty="0">
              <a:latin typeface="Sylfaen" pitchFamily="18" charset="0"/>
            </a:endParaRPr>
          </a:p>
          <a:p>
            <a:pPr marL="514350" indent="-514350">
              <a:buAutoNum type="arabicPeriod" startAt="4"/>
            </a:pPr>
            <a:r>
              <a:rPr lang="ka-GE" sz="2000" dirty="0">
                <a:latin typeface="Sylfaen" pitchFamily="18" charset="0"/>
              </a:rPr>
              <a:t>მოძიებული წყაროებისა, დოკუმენტების, ვიზუალური მასალების ციფრული ვერსიების შექმნა.</a:t>
            </a:r>
          </a:p>
          <a:p>
            <a:pPr marL="514350" indent="-514350">
              <a:buAutoNum type="arabicPeriod" startAt="4"/>
            </a:pPr>
            <a:r>
              <a:rPr lang="ka-GE" sz="2000" dirty="0">
                <a:latin typeface="Sylfaen" pitchFamily="18" charset="0"/>
              </a:rPr>
              <a:t>ამ მასალებზე დაყრდნობით </a:t>
            </a:r>
            <a:r>
              <a:rPr lang="en-US" sz="2000" dirty="0">
                <a:latin typeface="Sylfaen" pitchFamily="18" charset="0"/>
              </a:rPr>
              <a:t>შ</a:t>
            </a:r>
            <a:r>
              <a:rPr lang="ka-GE" sz="2000" dirty="0">
                <a:latin typeface="Sylfaen" pitchFamily="18" charset="0"/>
              </a:rPr>
              <a:t>ესაბამისი კვლევის წარმოდგენა   </a:t>
            </a:r>
            <a:endParaRPr lang="en-US" sz="2000" dirty="0">
              <a:latin typeface="Sylfaen" pitchFamily="18" charset="0"/>
            </a:endParaRPr>
          </a:p>
        </p:txBody>
      </p:sp>
    </p:spTree>
    <p:extLst>
      <p:ext uri="{BB962C8B-B14F-4D97-AF65-F5344CB8AC3E}">
        <p14:creationId xmlns:p14="http://schemas.microsoft.com/office/powerpoint/2010/main" val="326007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B17D40-7887-24BA-AB82-A57D08E23AAF}"/>
              </a:ext>
            </a:extLst>
          </p:cNvPr>
          <p:cNvSpPr>
            <a:spLocks noGrp="1"/>
          </p:cNvSpPr>
          <p:nvPr>
            <p:ph type="title"/>
          </p:nvPr>
        </p:nvSpPr>
        <p:spPr>
          <a:xfrm>
            <a:off x="838200" y="365126"/>
            <a:ext cx="10515600" cy="911882"/>
          </a:xfrm>
        </p:spPr>
        <p:txBody>
          <a:bodyPr>
            <a:normAutofit/>
          </a:bodyPr>
          <a:lstStyle/>
          <a:p>
            <a:pPr algn="ctr"/>
            <a:r>
              <a:rPr lang="ka-GE" sz="2800" b="1" dirty="0"/>
              <a:t>ნაშრომის სტრუქტურა და დიზაინი</a:t>
            </a:r>
            <a:endParaRPr lang="en-US" sz="2800" b="1" dirty="0"/>
          </a:p>
        </p:txBody>
      </p:sp>
      <p:sp>
        <p:nvSpPr>
          <p:cNvPr id="3" name="Content Placeholder 2">
            <a:extLst>
              <a:ext uri="{FF2B5EF4-FFF2-40B4-BE49-F238E27FC236}">
                <a16:creationId xmlns="" xmlns:a16="http://schemas.microsoft.com/office/drawing/2014/main" id="{7921B149-C678-F6C5-60F7-BAEF0A3D8052}"/>
              </a:ext>
            </a:extLst>
          </p:cNvPr>
          <p:cNvSpPr>
            <a:spLocks noGrp="1"/>
          </p:cNvSpPr>
          <p:nvPr>
            <p:ph idx="1"/>
          </p:nvPr>
        </p:nvSpPr>
        <p:spPr>
          <a:xfrm>
            <a:off x="838200" y="1481959"/>
            <a:ext cx="10515600" cy="4695004"/>
          </a:xfrm>
        </p:spPr>
        <p:txBody>
          <a:bodyPr>
            <a:normAutofit fontScale="47500" lnSpcReduction="20000"/>
          </a:bodyPr>
          <a:lstStyle/>
          <a:p>
            <a:pPr marL="0" indent="0">
              <a:buNone/>
            </a:pPr>
            <a:r>
              <a:rPr lang="ka-GE" sz="3600" b="1" i="1" dirty="0"/>
              <a:t>გამოკვლევა შედგება 2 ნაწილისგან </a:t>
            </a:r>
            <a:r>
              <a:rPr lang="ka-GE" sz="3600" dirty="0"/>
              <a:t>:</a:t>
            </a:r>
            <a:endParaRPr lang="en-US" sz="3600" dirty="0"/>
          </a:p>
          <a:p>
            <a:pPr marL="742950" indent="-742950">
              <a:buFont typeface="+mj-lt"/>
              <a:buAutoNum type="arabicPeriod"/>
            </a:pPr>
            <a:r>
              <a:rPr lang="ka-GE" sz="3600" dirty="0"/>
              <a:t>საქართველოს მართლმადიდებელი ეკლესია XVIII-XIX ს-ების მიჯნაზე. რუსეთის იმპერიის საეკლესიო პოლიტიკა საქართველოში და საქართველოს საეგზარქოსოს ისტორია; საქართველოს ეკლესია ოზაკომის, ამიერკავკასიის კომისარიატისა და საქართველოს დემოკრატიული რესპუბლიკის პერიოდში.</a:t>
            </a:r>
            <a:endParaRPr lang="en-US" sz="3600" dirty="0"/>
          </a:p>
          <a:p>
            <a:pPr marL="742950" indent="-742950">
              <a:buFont typeface="+mj-lt"/>
              <a:buAutoNum type="arabicPeriod"/>
            </a:pPr>
            <a:r>
              <a:rPr lang="ka-GE" sz="3600" dirty="0"/>
              <a:t>საქართველოს ეკლესია საბჭოთა რეჟიმის პირობებში; საქართველოს ეკლესია პოსტსაბჭოთა პერიოდში _საქართველოს რესპუბლიკის არსებობის პირველ ათწლეულში.</a:t>
            </a:r>
            <a:endParaRPr lang="en-US" sz="3600" dirty="0"/>
          </a:p>
          <a:p>
            <a:r>
              <a:rPr lang="ka-GE" sz="3600" dirty="0"/>
              <a:t>წიგნის ტექსტი გაფორმდება ვიზუალური მასალებით, რუკებით, ფოტოებით, მხატვრობის ნიმუშებით და ა.შ. დაერთვის ვრცელი რეზიუმე ინგლისურ ენაზე, საარქივო წყაროების ჩამონათვალი და ბიბლიოგრაფია; გეოგრაფიულ სახელთა და ისტორიული პირთა ანბანური საძიებელი.</a:t>
            </a:r>
            <a:endParaRPr lang="en-US" sz="3600" dirty="0"/>
          </a:p>
          <a:p>
            <a:pPr marL="0" indent="0">
              <a:buNone/>
            </a:pPr>
            <a:r>
              <a:rPr lang="ka-GE" sz="3600" b="1" i="1" dirty="0"/>
              <a:t>ნაშრომს დაერთვის დანართი:</a:t>
            </a:r>
          </a:p>
          <a:p>
            <a:pPr marL="742950" indent="-742950">
              <a:buFont typeface="+mj-lt"/>
              <a:buAutoNum type="arabicPeriod"/>
            </a:pPr>
            <a:r>
              <a:rPr lang="ka-GE" sz="3600" dirty="0"/>
              <a:t>დანართში გამოქვეყნდება შესაბამისი პერიოდების მიხედვით ქრონოლოგიურად განლაგებული   მნიშვნელოვანი საარქივო დოკუმენტები და  წყაროები.</a:t>
            </a:r>
            <a:endParaRPr lang="en-US" sz="3600" dirty="0"/>
          </a:p>
          <a:p>
            <a:pPr marL="742950" indent="-742950">
              <a:buFont typeface="+mj-lt"/>
              <a:buAutoNum type="arabicPeriod"/>
            </a:pPr>
            <a:r>
              <a:rPr lang="ka-GE" sz="3600" dirty="0"/>
              <a:t>ნაშრომის ციფრულ ფორმატში გამოქვეყნების შემთხვევაში დოკუმენტების დანართი აიტვირთება ორშრიან ფაილად, რომელიც მოიცავს: 1. თავად დოკუმენტს და 2. დოკუმენტის მოკლე აღწერას. </a:t>
            </a:r>
          </a:p>
          <a:p>
            <a:pPr marL="0" indent="0">
              <a:buNone/>
            </a:pPr>
            <a:r>
              <a:rPr lang="ka-GE" sz="3600" dirty="0"/>
              <a:t>              შესაძლებელი იქნება, ასევე, ტექსტიდან დოკუმენტზე  ბმულებით გადასვლა. </a:t>
            </a:r>
            <a:endParaRPr lang="en-US" sz="3600" dirty="0"/>
          </a:p>
          <a:p>
            <a:pPr marL="514350" indent="-514350">
              <a:buFont typeface="+mj-lt"/>
              <a:buAutoNum type="arabicPeriod"/>
            </a:pPr>
            <a:endParaRPr lang="en-US" dirty="0"/>
          </a:p>
        </p:txBody>
      </p:sp>
    </p:spTree>
    <p:extLst>
      <p:ext uri="{BB962C8B-B14F-4D97-AF65-F5344CB8AC3E}">
        <p14:creationId xmlns:p14="http://schemas.microsoft.com/office/powerpoint/2010/main" val="35349762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2319</TotalTime>
  <Words>3639</Words>
  <Application>Microsoft Office PowerPoint</Application>
  <PresentationFormat>Widescreen</PresentationFormat>
  <Paragraphs>215</Paragraphs>
  <Slides>22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Sylfaen</vt:lpstr>
      <vt:lpstr>Times New Roman</vt:lpstr>
      <vt:lpstr>Office Theme</vt:lpstr>
      <vt:lpstr>   საქართველოს უნივერსიტეტი თამაზ ბერაძის სახელობის ქართველოლოგიის ინსტიტუტი  პროექტის პრეზენტაცია:  საქართველოს მართლმადიდებელი ეკლესია XIX-XX საუკუნეებში </vt:lpstr>
      <vt:lpstr>.</vt:lpstr>
      <vt:lpstr>კვლევის აქტუალობა</vt:lpstr>
      <vt:lpstr>.</vt:lpstr>
      <vt:lpstr>პრობლემის შესწავლის  შესახებ</vt:lpstr>
      <vt:lpstr>არსებული კვლევების მიმოხილვა</vt:lpstr>
      <vt:lpstr>კვლევის მიზანი</vt:lpstr>
      <vt:lpstr>ამოცანები და კვლევის  ძირითადი მიმართულება</vt:lpstr>
      <vt:lpstr>ნაშრომის სტრუქტურა და დიზაინი</vt:lpstr>
      <vt:lpstr>პერიოდიზაცია</vt:lpstr>
      <vt:lpstr> კვლევის ძირითადი თემები  საქართველოს მართლმადიდებელი ეკლესია XVIII ს-ის ბოლოს − XIX ს-ის დასაწყისში): </vt:lpstr>
      <vt:lpstr>  რუსეთის იმპერიის საეკლესიო პოლიტიკა საქართველოში (1801-1917 )  </vt:lpstr>
      <vt:lpstr>1811-1814_ 1850   აღმოსავლეთ და დასავლეთ საქართველოში ეკლესიის ავტოკეფალიის გაუქმება  _ რუსული საეკლესიო მმართველობის მოდელის დამკვიდრება</vt:lpstr>
      <vt:lpstr>  1850-1900    საქართველოს საეგზარქოსოში რუსული მმართველობის მოდელის განმტკიცება </vt:lpstr>
      <vt:lpstr> რუსეთის საეკლესიო პოლიტიკა  საქართველოში 1900-1917 წწ. </vt:lpstr>
      <vt:lpstr>  საქართველოს ეკლესია 1917-1921 წწ. ; საქართველოს ეკლესიის ავტოკეფალიის აღდგენა. საქართველოს ეკლესიის  სტატუსის განმტკიცებისა და დაკანონებისთვის ბრძოლა.   </vt:lpstr>
      <vt:lpstr>საქართველოს ეკლესია საბჭოთა რეჟიმის პირობებში 1921-1991</vt:lpstr>
      <vt:lpstr> საქართველოს ეკლესია საბჭოთა ხელისუფლების უკანასკნელ ათწლეულებში  (XX ს-ის 70-90-იანი  წლები)  </vt:lpstr>
      <vt:lpstr>საქართველოს ეკლესია პოსტსაბჭოთა პერიოდში  (XX ს-ის ბოლო ათწლეული)</vt:lpstr>
      <vt:lpstr>მეთოდოლოგია</vt:lpstr>
      <vt:lpstr>მოსალოდნელი შედეგები</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201-68</dc:creator>
  <cp:lastModifiedBy>Windows User</cp:lastModifiedBy>
  <cp:revision>275</cp:revision>
  <dcterms:created xsi:type="dcterms:W3CDTF">2022-09-02T12:11:20Z</dcterms:created>
  <dcterms:modified xsi:type="dcterms:W3CDTF">2022-09-23T10:52:50Z</dcterms:modified>
</cp:coreProperties>
</file>